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ags/tag8.xml" ContentType="application/vnd.openxmlformats-officedocument.presentationml.tags+xml"/>
  <Override PartName="/ppt/tags/tag140.xml" ContentType="application/vnd.openxmlformats-officedocument.presentationml.tags+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tags/tag38.xml" ContentType="application/vnd.openxmlformats-officedocument.presentationml.tags+xml"/>
  <Override PartName="/ppt/notesSlides/notesSlide63.xml" ContentType="application/vnd.openxmlformats-officedocument.presentationml.notesSlide+xml"/>
  <Override PartName="/ppt/tags/tag85.xml" ContentType="application/vnd.openxmlformats-officedocument.presentationml.tags+xml"/>
  <Override PartName="/ppt/tags/tag16.xml" ContentType="application/vnd.openxmlformats-officedocument.presentationml.tags+xml"/>
  <Override PartName="/ppt/notesSlides/notesSlide41.xml" ContentType="application/vnd.openxmlformats-officedocument.presentationml.notesSlide+xml"/>
  <Override PartName="/ppt/tags/tag63.xml" ContentType="application/vnd.openxmlformats-officedocument.presentationml.tags+xml"/>
  <Override PartName="/ppt/tags/tag109.xml" ContentType="application/vnd.openxmlformats-officedocument.presentationml.tags+xml"/>
  <Override PartName="/ppt/slides/slide136.xml" ContentType="application/vnd.openxmlformats-officedocument.presentationml.slide+xml"/>
  <Override PartName="/ppt/notesSlides/notesSlide7.xml" ContentType="application/vnd.openxmlformats-officedocument.presentationml.notesSlide+xml"/>
  <Override PartName="/ppt/tags/tag41.xml" ContentType="application/vnd.openxmlformats-officedocument.presentationml.tags+xml"/>
  <Override PartName="/ppt/slides/slide88.xml" ContentType="application/vnd.openxmlformats-officedocument.presentationml.slide+xml"/>
  <Override PartName="/ppt/tags/tag134.xml" ContentType="application/vnd.openxmlformats-officedocument.presentationml.tags+xml"/>
  <Override PartName="/ppt/notesSlides/notesSlide135.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Default Extension="png" ContentType="image/png"/>
  <Override PartName="/ppt/notesSlides/notesSlide79.xml" ContentType="application/vnd.openxmlformats-officedocument.presentationml.notesSlide+xml"/>
  <Override PartName="/ppt/tags/tag112.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57.xml" ContentType="application/vnd.openxmlformats-officedocument.presentationml.notesSlide+xml"/>
  <Override PartName="/ppt/tags/tag79.xml" ContentType="application/vnd.openxmlformats-officedocument.presentationml.tags+xml"/>
  <Override PartName="/ppt/notesSlides/notesSlide113.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2.xml" ContentType="application/vnd.openxmlformats-officedocument.presentationml.slide+xml"/>
  <Override PartName="/ppt/notesSlides/notesSlide35.xml" ContentType="application/vnd.openxmlformats-officedocument.presentationml.notesSlide+xml"/>
  <Override PartName="/ppt/tags/tag57.xml" ContentType="application/vnd.openxmlformats-officedocument.presentationml.tags+xml"/>
  <Override PartName="/ppt/notesSlides/notesSlide82.xml" ContentType="application/vnd.openxmlformats-officedocument.presentationml.notes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tags/tag35.xml" ContentType="application/vnd.openxmlformats-officedocument.presentationml.tags+xml"/>
  <Override PartName="/ppt/notesSlides/notesSlide60.xml" ContentType="application/vnd.openxmlformats-officedocument.presentationml.notesSlide+xml"/>
  <Override PartName="/ppt/tags/tag82.xml" ContentType="application/vnd.openxmlformats-officedocument.presentationml.tags+xml"/>
  <Override PartName="/ppt/tags/tag128.xml" ContentType="application/vnd.openxmlformats-officedocument.presentationml.tags+xml"/>
  <Override PartName="/ppt/notesSlides/notesSlide129.xml" ContentType="application/vnd.openxmlformats-officedocument.presentationml.notesSlide+xml"/>
  <Override PartName="/ppt/slides/slide108.xml" ContentType="application/vnd.openxmlformats-officedocument.presentationml.slide+xml"/>
  <Override PartName="/ppt/tags/tag13.xml" ContentType="application/vnd.openxmlformats-officedocument.presentationml.tags+xml"/>
  <Override PartName="/ppt/tags/tag60.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tags/tag131.xml" ContentType="application/vnd.openxmlformats-officedocument.presentationml.tags+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tags/tag98.xml" ContentType="application/vnd.openxmlformats-officedocument.presentationml.tags+xml"/>
  <Override PartName="/ppt/tags/tag120.xml" ContentType="application/vnd.openxmlformats-officedocument.presentationml.tags+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tags/tag87.xml" ContentType="application/vnd.openxmlformats-officedocument.presentationml.tags+xml"/>
  <Override PartName="/ppt/notesSlides/notesSlide110.xml" ContentType="application/vnd.openxmlformats-officedocument.presentationml.notesSlide+xml"/>
  <Override PartName="/ppt/slides/slide41.xml" ContentType="application/vnd.openxmlformats-officedocument.presentationml.slide+xml"/>
  <Override PartName="/ppt/tags/tag29.xml" ContentType="application/vnd.openxmlformats-officedocument.presentationml.tags+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tags/tag76.xml" ContentType="application/vnd.openxmlformats-officedocument.presentationml.tags+xml"/>
  <Override PartName="/ppt/notesSlides/notesSlide90.xml" ContentType="application/vnd.openxmlformats-officedocument.presentationml.notesSlide+xml"/>
  <Override PartName="/ppt/slides/slide30.xml" ContentType="application/vnd.openxmlformats-officedocument.presentationml.slide+xml"/>
  <Override PartName="/ppt/tags/tag18.xml" ContentType="application/vnd.openxmlformats-officedocument.presentationml.tags+xml"/>
  <Override PartName="/ppt/notesSlides/notesSlide32.xml" ContentType="application/vnd.openxmlformats-officedocument.presentationml.notesSlide+xml"/>
  <Override PartName="/ppt/tags/tag54.xml" ContentType="application/vnd.openxmlformats-officedocument.presentationml.tags+xml"/>
  <Override PartName="/ppt/tags/tag65.xml" ContentType="application/vnd.openxmlformats-officedocument.presentationml.tags+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43.xml" ContentType="application/vnd.openxmlformats-officedocument.presentationml.tags+xml"/>
  <Override PartName="/ppt/tags/tag90.xml" ContentType="application/vnd.openxmlformats-officedocument.presentationml.tags+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tags/tag32.xml" ContentType="application/vnd.openxmlformats-officedocument.presentationml.tags+xml"/>
  <Override PartName="/ppt/tags/tag136.xml" ContentType="application/vnd.openxmlformats-officedocument.presentationml.tags+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notesSlides/notesSlide126.xml" ContentType="application/vnd.openxmlformats-officedocument.presentationml.notesSlide+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tags/tag103.xml" ContentType="application/vnd.openxmlformats-officedocument.presentationml.tags+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tags/tag59.xml" ContentType="application/vnd.openxmlformats-officedocument.presentationml.tags+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tags/tag37.xml" ContentType="application/vnd.openxmlformats-officedocument.presentationml.tags+xml"/>
  <Override PartName="/ppt/tags/tag48.xml" ContentType="application/vnd.openxmlformats-officedocument.presentationml.tags+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tags/tag84.xml" ContentType="application/vnd.openxmlformats-officedocument.presentationml.tags+xml"/>
  <Override PartName="/ppt/tags/tag95.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notesSlides/notesSlide51.xml" ContentType="application/vnd.openxmlformats-officedocument.presentationml.notesSlide+xml"/>
  <Override PartName="/ppt/tags/tag73.xml" ContentType="application/vnd.openxmlformats-officedocument.presentationml.tags+xml"/>
  <Override PartName="/ppt/tags/tag15.xml" ContentType="application/vnd.openxmlformats-officedocument.presentationml.tags+xml"/>
  <Override PartName="/ppt/notesSlides/notesSlide40.xml" ContentType="application/vnd.openxmlformats-officedocument.presentationml.notesSlide+xml"/>
  <Override PartName="/ppt/tags/tag62.xml" ContentType="application/vnd.openxmlformats-officedocument.presentationml.tags+xml"/>
  <Override PartName="/ppt/tags/tag119.xml" ContentType="application/vnd.openxmlformats-officedocument.presentationml.tags+xml"/>
  <Override PartName="/ppt/slides/slide98.xml" ContentType="application/vnd.openxmlformats-officedocument.presentationml.slide+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notesSlides/notesSlide109.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tags/tag133.xml" ContentType="application/vnd.openxmlformats-officedocument.presentationml.tags+xml"/>
  <Override PartName="/ppt/tags/tag144.xml" ContentType="application/vnd.openxmlformats-officedocument.presentationml.tags+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tags/tag122.xml" ContentType="application/vnd.openxmlformats-officedocument.presentationml.tags+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notesSlides/notesSlide67.xml" ContentType="application/vnd.openxmlformats-officedocument.presentationml.notesSlide+xml"/>
  <Override PartName="/ppt/tags/tag89.xml" ContentType="application/vnd.openxmlformats-officedocument.presentationml.tags+xml"/>
  <Override PartName="/ppt/tags/tag111.xml" ContentType="application/vnd.openxmlformats-officedocument.presentationml.tags+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tags/tag78.xml" ContentType="application/vnd.openxmlformats-officedocument.presentationml.tags+xml"/>
  <Override PartName="/ppt/notesSlides/notesSlide92.xml" ContentType="application/vnd.openxmlformats-officedocument.presentationml.notesSlide+xml"/>
  <Override PartName="/ppt/tags/tag100.xml" ContentType="application/vnd.openxmlformats-officedocument.presentationml.tags+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tags/tag56.xml" ContentType="application/vnd.openxmlformats-officedocument.presentationml.tags+xml"/>
  <Override PartName="/ppt/tags/tag67.xml" ContentType="application/vnd.openxmlformats-officedocument.presentationml.tags+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tags/tag45.xml" ContentType="application/vnd.openxmlformats-officedocument.presentationml.tags+xml"/>
  <Override PartName="/ppt/notesSlides/notesSlide70.xml" ContentType="application/vnd.openxmlformats-officedocument.presentationml.notesSlide+xml"/>
  <Override PartName="/ppt/tags/tag92.xml" ContentType="application/vnd.openxmlformats-officedocument.presentationml.tags+xml"/>
  <Override PartName="/ppt/slides/slide129.xml" ContentType="application/vnd.openxmlformats-officedocument.presentationml.slide+xml"/>
  <Override PartName="/ppt/notesSlides/notesSlide12.xml" ContentType="application/vnd.openxmlformats-officedocument.presentationml.notesSlide+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notesSlides/notesSlide139.xml" ContentType="application/vnd.openxmlformats-officedocument.presentationml.notesSlide+xml"/>
  <Override PartName="/ppt/slides/slide118.xml" ContentType="application/vnd.openxmlformats-officedocument.presentationml.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tags/tag141.xml" ContentType="application/vnd.openxmlformats-officedocument.presentationml.tags+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tags/tag130.xml" ContentType="application/vnd.openxmlformats-officedocument.presentationml.tags+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39.xml" ContentType="application/vnd.openxmlformats-officedocument.presentationml.tags+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tags/tag86.xml" ContentType="application/vnd.openxmlformats-officedocument.presentationml.tags+xml"/>
  <Override PartName="/ppt/tags/tag97.xml" ContentType="application/vnd.openxmlformats-officedocument.presentationml.tags+xml"/>
  <Override PartName="/ppt/notesSlides/notesSlide120.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notesSlides/notesSlide53.xml" ContentType="application/vnd.openxmlformats-officedocument.presentationml.notesSlide+xml"/>
  <Override PartName="/ppt/tags/tag75.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notesSlides/notesSlide42.xml" ContentType="application/vnd.openxmlformats-officedocument.presentationml.notesSlide+xml"/>
  <Override PartName="/ppt/tags/tag64.xml" ContentType="application/vnd.openxmlformats-officedocument.presentationml.tags+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53.xml" ContentType="application/vnd.openxmlformats-officedocument.presentationml.tags+xml"/>
  <Default Extension="gif" ContentType="image/gif"/>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notesSlides/notesSlide69.xml" ContentType="application/vnd.openxmlformats-officedocument.presentationml.notesSlide+xml"/>
  <Override PartName="/ppt/tags/tag113.xml" ContentType="application/vnd.openxmlformats-officedocument.presentationml.tags+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tags/tag102.xml" ContentType="application/vnd.openxmlformats-officedocument.presentationml.tags+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tags/tag58.xml" ContentType="application/vnd.openxmlformats-officedocument.presentationml.tags+xml"/>
  <Override PartName="/ppt/tags/tag69.xml" ContentType="application/vnd.openxmlformats-officedocument.presentationml.tags+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tags/tag47.xml" ContentType="application/vnd.openxmlformats-officedocument.presentationml.tags+xml"/>
  <Override PartName="/ppt/notesSlides/notesSlide72.xml" ContentType="application/vnd.openxmlformats-officedocument.presentationml.notesSlide+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61.xml" ContentType="application/vnd.openxmlformats-officedocument.presentationml.notesSlide+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notesSlides/notesSlide50.xml" ContentType="application/vnd.openxmlformats-officedocument.presentationml.notesSlide+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slides/slide109.xml" ContentType="application/vnd.openxmlformats-officedocument.presentationml.slide+xml"/>
  <Override PartName="/ppt/slides/slide145.xml" ContentType="application/vnd.openxmlformats-officedocument.presentationml.slide+xml"/>
  <Override PartName="/ppt/tags/tag50.xml" ContentType="application/vnd.openxmlformats-officedocument.presentationml.tags+xml"/>
  <Override PartName="/ppt/tags/tag107.xml" ContentType="application/vnd.openxmlformats-officedocument.presentationml.tags+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tags/tag143.xml" ContentType="application/vnd.openxmlformats-officedocument.presentationml.tags+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notesSlides/notesSlide88.xml" ContentType="application/vnd.openxmlformats-officedocument.presentationml.notesSlide+xml"/>
  <Override PartName="/ppt/tags/tag132.xml" ContentType="application/vnd.openxmlformats-officedocument.presentationml.tags+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notesSlides/notesSlide122.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notesSlides/notesSlide55.xml" ContentType="application/vnd.openxmlformats-officedocument.presentationml.notesSlide+xml"/>
  <Override PartName="/ppt/tags/tag77.xml" ContentType="application/vnd.openxmlformats-officedocument.presentationml.tags+xml"/>
  <Override PartName="/ppt/tags/tag88.xml" ContentType="application/vnd.openxmlformats-officedocument.presentationml.tags+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notesSlides/notesSlide44.xml" ContentType="application/vnd.openxmlformats-officedocument.presentationml.notesSlide+xml"/>
  <Override PartName="/ppt/tags/tag66.xml" ContentType="application/vnd.openxmlformats-officedocument.presentationml.tags+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55.xml" ContentType="application/vnd.openxmlformats-officedocument.presentationml.tags+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slides/slide117.xml" ContentType="application/vnd.openxmlformats-officedocument.presentationml.slide+xml"/>
  <Override PartName="/ppt/slides/slide128.xml" ContentType="application/vnd.openxmlformats-officedocument.presentationml.slide+xml"/>
  <Override PartName="/ppt/tags/tag22.xml" ContentType="application/vnd.openxmlformats-officedocument.presentationml.tags+xml"/>
  <Override PartName="/ppt/tags/tag126.xml" ContentType="application/vnd.openxmlformats-officedocument.presentationml.tags+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notesSlides/notesSlide116.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tags/tag104.xml" ContentType="application/vnd.openxmlformats-officedocument.presentationml.tags+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7.xml" ContentType="application/vnd.openxmlformats-officedocument.presentationml.notesSlide+xml"/>
  <Override PartName="/ppt/tags/tag49.xml" ContentType="application/vnd.openxmlformats-officedocument.presentationml.tags+xml"/>
  <Override PartName="/ppt/notesSlides/notesSlide74.xml" ContentType="application/vnd.openxmlformats-officedocument.presentationml.notesSlide+xml"/>
  <Override PartName="/ppt/tags/tag96.xml" ContentType="application/vnd.openxmlformats-officedocument.presentationml.tags+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bleStyles.xml" ContentType="application/vnd.openxmlformats-officedocument.presentationml.tableStyles+xml"/>
  <Override PartName="/ppt/tags/tag27.xml" ContentType="application/vnd.openxmlformats-officedocument.presentationml.tags+xml"/>
  <Override PartName="/ppt/notesSlides/notesSlide52.xml" ContentType="application/vnd.openxmlformats-officedocument.presentationml.notesSlide+xml"/>
  <Override PartName="/ppt/tags/tag74.xml" ContentType="application/vnd.openxmlformats-officedocument.presentationml.tags+xml"/>
  <Override PartName="/ppt/notesSlides/notesSlide30.xml" ContentType="application/vnd.openxmlformats-officedocument.presentationml.notesSlide+xml"/>
  <Override PartName="/ppt/tags/tag52.xml" ContentType="application/vnd.openxmlformats-officedocument.presentationml.tags+xml"/>
  <Override PartName="/ppt/slides/slide99.xml" ContentType="application/vnd.openxmlformats-officedocument.presentationml.slide+xml"/>
  <Override PartName="/ppt/tags/tag145.xml" ContentType="application/vnd.openxmlformats-officedocument.presentationml.tags+xml"/>
  <Override PartName="/ppt/slides/slide77.xml" ContentType="application/vnd.openxmlformats-officedocument.presentationml.slide+xml"/>
  <Override PartName="/ppt/slides/slide125.xml" ContentType="application/vnd.openxmlformats-officedocument.presentationml.slide+xml"/>
  <Override PartName="/ppt/tags/tag30.xml" ContentType="application/vnd.openxmlformats-officedocument.presentationml.tags+xml"/>
  <Override PartName="/ppt/slides/slide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tags/tag123.xml" ContentType="application/vnd.openxmlformats-officedocument.presentationml.tags+xml"/>
  <Override PartName="/ppt/notesSlides/notesSlide124.xml" ContentType="application/vnd.openxmlformats-officedocument.presentationml.notesSlide+xml"/>
  <Override PartName="/ppt/slides/slide55.xml" ContentType="application/vnd.openxmlformats-officedocument.presentationml.slide+xml"/>
  <Override PartName="/ppt/tags/tag101.xml" ContentType="application/vnd.openxmlformats-officedocument.presentationml.tags+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notesSlides/notesSlide46.xml" ContentType="application/vnd.openxmlformats-officedocument.presentationml.notesSlide+xml"/>
  <Override PartName="/ppt/tags/tag68.xml" ContentType="application/vnd.openxmlformats-officedocument.presentationml.tags+xml"/>
  <Override PartName="/ppt/notesSlides/notesSlide93.xml" ContentType="application/vnd.openxmlformats-officedocument.presentationml.notes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s/slide119.xml" ContentType="application/vnd.openxmlformats-officedocument.presentationml.slide+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17.xml" ContentType="application/vnd.openxmlformats-officedocument.presentationml.tags+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tags/tag14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48"/>
  </p:notesMasterIdLst>
  <p:handoutMasterIdLst>
    <p:handoutMasterId r:id="rId149"/>
  </p:handoutMasterIdLst>
  <p:sldIdLst>
    <p:sldId id="256" r:id="rId3"/>
    <p:sldId id="257" r:id="rId4"/>
    <p:sldId id="372" r:id="rId5"/>
    <p:sldId id="280" r:id="rId6"/>
    <p:sldId id="258" r:id="rId7"/>
    <p:sldId id="264" r:id="rId8"/>
    <p:sldId id="265" r:id="rId9"/>
    <p:sldId id="276" r:id="rId10"/>
    <p:sldId id="389" r:id="rId11"/>
    <p:sldId id="266" r:id="rId12"/>
    <p:sldId id="268" r:id="rId13"/>
    <p:sldId id="382" r:id="rId14"/>
    <p:sldId id="272" r:id="rId15"/>
    <p:sldId id="273" r:id="rId16"/>
    <p:sldId id="274" r:id="rId17"/>
    <p:sldId id="267" r:id="rId18"/>
    <p:sldId id="290" r:id="rId19"/>
    <p:sldId id="286" r:id="rId20"/>
    <p:sldId id="288" r:id="rId21"/>
    <p:sldId id="289" r:id="rId22"/>
    <p:sldId id="287" r:id="rId23"/>
    <p:sldId id="277" r:id="rId24"/>
    <p:sldId id="282" r:id="rId25"/>
    <p:sldId id="283" r:id="rId26"/>
    <p:sldId id="285" r:id="rId27"/>
    <p:sldId id="293" r:id="rId28"/>
    <p:sldId id="373" r:id="rId29"/>
    <p:sldId id="259" r:id="rId30"/>
    <p:sldId id="308" r:id="rId31"/>
    <p:sldId id="319" r:id="rId32"/>
    <p:sldId id="309" r:id="rId33"/>
    <p:sldId id="310" r:id="rId34"/>
    <p:sldId id="292" r:id="rId35"/>
    <p:sldId id="311" r:id="rId36"/>
    <p:sldId id="302" r:id="rId37"/>
    <p:sldId id="313" r:id="rId38"/>
    <p:sldId id="312" r:id="rId39"/>
    <p:sldId id="295" r:id="rId40"/>
    <p:sldId id="297" r:id="rId41"/>
    <p:sldId id="314" r:id="rId42"/>
    <p:sldId id="315" r:id="rId43"/>
    <p:sldId id="316" r:id="rId44"/>
    <p:sldId id="304" r:id="rId45"/>
    <p:sldId id="306" r:id="rId46"/>
    <p:sldId id="305" r:id="rId47"/>
    <p:sldId id="380" r:id="rId48"/>
    <p:sldId id="381" r:id="rId49"/>
    <p:sldId id="301" r:id="rId50"/>
    <p:sldId id="375" r:id="rId51"/>
    <p:sldId id="307" r:id="rId52"/>
    <p:sldId id="317" r:id="rId53"/>
    <p:sldId id="318" r:id="rId54"/>
    <p:sldId id="321" r:id="rId55"/>
    <p:sldId id="359" r:id="rId56"/>
    <p:sldId id="374" r:id="rId57"/>
    <p:sldId id="392" r:id="rId58"/>
    <p:sldId id="340" r:id="rId59"/>
    <p:sldId id="344" r:id="rId60"/>
    <p:sldId id="345" r:id="rId61"/>
    <p:sldId id="398" r:id="rId62"/>
    <p:sldId id="393" r:id="rId63"/>
    <p:sldId id="350" r:id="rId64"/>
    <p:sldId id="351" r:id="rId65"/>
    <p:sldId id="347" r:id="rId66"/>
    <p:sldId id="346" r:id="rId67"/>
    <p:sldId id="352" r:id="rId68"/>
    <p:sldId id="349" r:id="rId69"/>
    <p:sldId id="394" r:id="rId70"/>
    <p:sldId id="342" r:id="rId71"/>
    <p:sldId id="353" r:id="rId72"/>
    <p:sldId id="354" r:id="rId73"/>
    <p:sldId id="396" r:id="rId74"/>
    <p:sldId id="397" r:id="rId75"/>
    <p:sldId id="395" r:id="rId76"/>
    <p:sldId id="343" r:id="rId77"/>
    <p:sldId id="357" r:id="rId78"/>
    <p:sldId id="358" r:id="rId79"/>
    <p:sldId id="356" r:id="rId80"/>
    <p:sldId id="461" r:id="rId81"/>
    <p:sldId id="462" r:id="rId82"/>
    <p:sldId id="360" r:id="rId83"/>
    <p:sldId id="361" r:id="rId84"/>
    <p:sldId id="362" r:id="rId85"/>
    <p:sldId id="363" r:id="rId86"/>
    <p:sldId id="364" r:id="rId87"/>
    <p:sldId id="365" r:id="rId88"/>
    <p:sldId id="367" r:id="rId89"/>
    <p:sldId id="368" r:id="rId90"/>
    <p:sldId id="369" r:id="rId91"/>
    <p:sldId id="370" r:id="rId92"/>
    <p:sldId id="371" r:id="rId93"/>
    <p:sldId id="366" r:id="rId94"/>
    <p:sldId id="330" r:id="rId95"/>
    <p:sldId id="331" r:id="rId96"/>
    <p:sldId id="337" r:id="rId97"/>
    <p:sldId id="332" r:id="rId98"/>
    <p:sldId id="460" r:id="rId99"/>
    <p:sldId id="333" r:id="rId100"/>
    <p:sldId id="339" r:id="rId101"/>
    <p:sldId id="334" r:id="rId102"/>
    <p:sldId id="335" r:id="rId103"/>
    <p:sldId id="336" r:id="rId104"/>
    <p:sldId id="377" r:id="rId105"/>
    <p:sldId id="376" r:id="rId106"/>
    <p:sldId id="399" r:id="rId107"/>
    <p:sldId id="453" r:id="rId108"/>
    <p:sldId id="454" r:id="rId109"/>
    <p:sldId id="458" r:id="rId110"/>
    <p:sldId id="378" r:id="rId111"/>
    <p:sldId id="455" r:id="rId112"/>
    <p:sldId id="456" r:id="rId113"/>
    <p:sldId id="459" r:id="rId114"/>
    <p:sldId id="379" r:id="rId115"/>
    <p:sldId id="457" r:id="rId116"/>
    <p:sldId id="406" r:id="rId117"/>
    <p:sldId id="400" r:id="rId118"/>
    <p:sldId id="401" r:id="rId119"/>
    <p:sldId id="402" r:id="rId120"/>
    <p:sldId id="403" r:id="rId121"/>
    <p:sldId id="404" r:id="rId122"/>
    <p:sldId id="407" r:id="rId123"/>
    <p:sldId id="408" r:id="rId124"/>
    <p:sldId id="409" r:id="rId125"/>
    <p:sldId id="444" r:id="rId126"/>
    <p:sldId id="410" r:id="rId127"/>
    <p:sldId id="411" r:id="rId128"/>
    <p:sldId id="445" r:id="rId129"/>
    <p:sldId id="412" r:id="rId130"/>
    <p:sldId id="413" r:id="rId131"/>
    <p:sldId id="446" r:id="rId132"/>
    <p:sldId id="414" r:id="rId133"/>
    <p:sldId id="415" r:id="rId134"/>
    <p:sldId id="447" r:id="rId135"/>
    <p:sldId id="416" r:id="rId136"/>
    <p:sldId id="417" r:id="rId137"/>
    <p:sldId id="448" r:id="rId138"/>
    <p:sldId id="418" r:id="rId139"/>
    <p:sldId id="419" r:id="rId140"/>
    <p:sldId id="449" r:id="rId141"/>
    <p:sldId id="420" r:id="rId142"/>
    <p:sldId id="421" r:id="rId143"/>
    <p:sldId id="450" r:id="rId144"/>
    <p:sldId id="422" r:id="rId145"/>
    <p:sldId id="451" r:id="rId146"/>
    <p:sldId id="452" r:id="rId147"/>
  </p:sldIdLst>
  <p:sldSz cx="9144000" cy="6858000" type="screen4x3"/>
  <p:notesSz cx="6858000" cy="9144000"/>
  <p:custDataLst>
    <p:tags r:id="rId150"/>
  </p:custDataLst>
  <p:defaultTextStyle>
    <a:defPPr>
      <a:defRPr lang="en-US"/>
    </a:defPPr>
    <a:lvl1pPr algn="l" rtl="0" fontAlgn="base">
      <a:spcBef>
        <a:spcPct val="0"/>
      </a:spcBef>
      <a:spcAft>
        <a:spcPct val="0"/>
      </a:spcAft>
      <a:defRPr sz="4000" u="sng" kern="1200">
        <a:solidFill>
          <a:schemeClr val="tx1"/>
        </a:solidFill>
        <a:latin typeface="Arial" charset="0"/>
        <a:ea typeface="+mn-ea"/>
        <a:cs typeface="+mn-cs"/>
      </a:defRPr>
    </a:lvl1pPr>
    <a:lvl2pPr marL="457200" algn="l" rtl="0" fontAlgn="base">
      <a:spcBef>
        <a:spcPct val="0"/>
      </a:spcBef>
      <a:spcAft>
        <a:spcPct val="0"/>
      </a:spcAft>
      <a:defRPr sz="4000" u="sng" kern="1200">
        <a:solidFill>
          <a:schemeClr val="tx1"/>
        </a:solidFill>
        <a:latin typeface="Arial" charset="0"/>
        <a:ea typeface="+mn-ea"/>
        <a:cs typeface="+mn-cs"/>
      </a:defRPr>
    </a:lvl2pPr>
    <a:lvl3pPr marL="914400" algn="l" rtl="0" fontAlgn="base">
      <a:spcBef>
        <a:spcPct val="0"/>
      </a:spcBef>
      <a:spcAft>
        <a:spcPct val="0"/>
      </a:spcAft>
      <a:defRPr sz="4000" u="sng" kern="1200">
        <a:solidFill>
          <a:schemeClr val="tx1"/>
        </a:solidFill>
        <a:latin typeface="Arial" charset="0"/>
        <a:ea typeface="+mn-ea"/>
        <a:cs typeface="+mn-cs"/>
      </a:defRPr>
    </a:lvl3pPr>
    <a:lvl4pPr marL="1371600" algn="l" rtl="0" fontAlgn="base">
      <a:spcBef>
        <a:spcPct val="0"/>
      </a:spcBef>
      <a:spcAft>
        <a:spcPct val="0"/>
      </a:spcAft>
      <a:defRPr sz="4000" u="sng" kern="1200">
        <a:solidFill>
          <a:schemeClr val="tx1"/>
        </a:solidFill>
        <a:latin typeface="Arial" charset="0"/>
        <a:ea typeface="+mn-ea"/>
        <a:cs typeface="+mn-cs"/>
      </a:defRPr>
    </a:lvl4pPr>
    <a:lvl5pPr marL="1828800" algn="l" rtl="0" fontAlgn="base">
      <a:spcBef>
        <a:spcPct val="0"/>
      </a:spcBef>
      <a:spcAft>
        <a:spcPct val="0"/>
      </a:spcAft>
      <a:defRPr sz="4000" u="sng" kern="1200">
        <a:solidFill>
          <a:schemeClr val="tx1"/>
        </a:solidFill>
        <a:latin typeface="Arial" charset="0"/>
        <a:ea typeface="+mn-ea"/>
        <a:cs typeface="+mn-cs"/>
      </a:defRPr>
    </a:lvl5pPr>
    <a:lvl6pPr marL="2286000" algn="l" defTabSz="914400" rtl="0" eaLnBrk="1" latinLnBrk="0" hangingPunct="1">
      <a:defRPr sz="4000" u="sng" kern="1200">
        <a:solidFill>
          <a:schemeClr val="tx1"/>
        </a:solidFill>
        <a:latin typeface="Arial" charset="0"/>
        <a:ea typeface="+mn-ea"/>
        <a:cs typeface="+mn-cs"/>
      </a:defRPr>
    </a:lvl6pPr>
    <a:lvl7pPr marL="2743200" algn="l" defTabSz="914400" rtl="0" eaLnBrk="1" latinLnBrk="0" hangingPunct="1">
      <a:defRPr sz="4000" u="sng" kern="1200">
        <a:solidFill>
          <a:schemeClr val="tx1"/>
        </a:solidFill>
        <a:latin typeface="Arial" charset="0"/>
        <a:ea typeface="+mn-ea"/>
        <a:cs typeface="+mn-cs"/>
      </a:defRPr>
    </a:lvl7pPr>
    <a:lvl8pPr marL="3200400" algn="l" defTabSz="914400" rtl="0" eaLnBrk="1" latinLnBrk="0" hangingPunct="1">
      <a:defRPr sz="4000" u="sng" kern="1200">
        <a:solidFill>
          <a:schemeClr val="tx1"/>
        </a:solidFill>
        <a:latin typeface="Arial" charset="0"/>
        <a:ea typeface="+mn-ea"/>
        <a:cs typeface="+mn-cs"/>
      </a:defRPr>
    </a:lvl8pPr>
    <a:lvl9pPr marL="3657600" algn="l" defTabSz="914400" rtl="0" eaLnBrk="1" latinLnBrk="0" hangingPunct="1">
      <a:defRPr sz="4000" u="sng"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FF00FF"/>
    <a:srgbClr val="0099FF"/>
    <a:srgbClr val="00FF00"/>
    <a:srgbClr val="0000FF"/>
    <a:srgbClr val="CC00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91" d="100"/>
          <a:sy n="91" d="100"/>
        </p:scale>
        <p:origin x="-41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634"/>
    </p:cViewPr>
  </p:sorterViewPr>
  <p:notesViewPr>
    <p:cSldViewPr>
      <p:cViewPr varScale="1">
        <p:scale>
          <a:sx n="56" d="100"/>
          <a:sy n="56" d="100"/>
        </p:scale>
        <p:origin x="-121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handoutMaster" Target="handoutMasters/handout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tags" Target="tags/tag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slide" Target="slides/slide143.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notesMaster" Target="notesMasters/notesMaster1.xml"/><Relationship Id="rId15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u="none"/>
            </a:lvl1pPr>
          </a:lstStyle>
          <a:p>
            <a:endParaRPr lang="en-US"/>
          </a:p>
        </p:txBody>
      </p:sp>
      <p:sp>
        <p:nvSpPr>
          <p:cNvPr id="1781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none"/>
            </a:lvl1pPr>
          </a:lstStyle>
          <a:p>
            <a:endParaRPr lang="en-US"/>
          </a:p>
        </p:txBody>
      </p:sp>
      <p:sp>
        <p:nvSpPr>
          <p:cNvPr id="1781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u="none"/>
            </a:lvl1pPr>
          </a:lstStyle>
          <a:p>
            <a:endParaRPr lang="en-US"/>
          </a:p>
        </p:txBody>
      </p:sp>
      <p:sp>
        <p:nvSpPr>
          <p:cNvPr id="1781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a:lvl1pPr>
          </a:lstStyle>
          <a:p>
            <a:fld id="{9BEB34CA-BDA5-48AA-8AE4-E63C2BC7B5B1}"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11352F-B633-482E-B7E3-A3009EF1BCCB}" type="datetimeFigureOut">
              <a:rPr lang="en-US" smtClean="0"/>
              <a:pPr/>
              <a:t>5/22/2011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AA031E-418E-4FBE-8538-DA3E69C14C6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101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102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103</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104</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105</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106</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107</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108</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109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11</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110</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111</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112</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113</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114</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115</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116</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117</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118</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12</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120</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121</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122</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123</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124</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125</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126</a:t>
            </a:fld>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127</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128</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129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13</a:t>
            </a:fld>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130</a:t>
            </a:fld>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131</a:t>
            </a:fld>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132</a:t>
            </a:fld>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133</a:t>
            </a:fld>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134</a:t>
            </a:fld>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135</a:t>
            </a:fld>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136</a:t>
            </a:fld>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137</a:t>
            </a:fld>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138</a:t>
            </a:fld>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139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14</a:t>
            </a:fld>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140</a:t>
            </a:fld>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141</a:t>
            </a:fld>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142</a:t>
            </a:fld>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143</a:t>
            </a:fld>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144</a:t>
            </a:fld>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145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AA031E-418E-4FBE-8538-DA3E69C14C64}" type="slidenum">
              <a:rPr lang="en-US" smtClean="0"/>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6866"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en-US"/>
          </a:p>
        </p:txBody>
      </p:sp>
      <p:sp>
        <p:nvSpPr>
          <p:cNvPr id="36867"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3686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6869" name="Rectangle 5"/>
          <p:cNvSpPr>
            <a:spLocks noGrp="1" noChangeArrowheads="1"/>
          </p:cNvSpPr>
          <p:nvPr>
            <p:ph type="dt" sz="half" idx="2"/>
          </p:nvPr>
        </p:nvSpPr>
        <p:spPr/>
        <p:txBody>
          <a:bodyPr/>
          <a:lstStyle>
            <a:lvl1pPr>
              <a:defRPr/>
            </a:lvl1pPr>
          </a:lstStyle>
          <a:p>
            <a:endParaRPr lang="en-US" altLang="en-US"/>
          </a:p>
        </p:txBody>
      </p:sp>
      <p:sp>
        <p:nvSpPr>
          <p:cNvPr id="36870" name="Rectangle 6"/>
          <p:cNvSpPr>
            <a:spLocks noGrp="1" noChangeArrowheads="1"/>
          </p:cNvSpPr>
          <p:nvPr>
            <p:ph type="ftr" sz="quarter" idx="3"/>
          </p:nvPr>
        </p:nvSpPr>
        <p:spPr/>
        <p:txBody>
          <a:bodyPr/>
          <a:lstStyle>
            <a:lvl1pPr>
              <a:defRPr/>
            </a:lvl1pPr>
          </a:lstStyle>
          <a:p>
            <a:endParaRPr lang="en-US" altLang="en-US"/>
          </a:p>
        </p:txBody>
      </p:sp>
      <p:sp>
        <p:nvSpPr>
          <p:cNvPr id="36871" name="Rectangle 7"/>
          <p:cNvSpPr>
            <a:spLocks noGrp="1" noChangeArrowheads="1"/>
          </p:cNvSpPr>
          <p:nvPr>
            <p:ph type="sldNum" sz="quarter" idx="4"/>
          </p:nvPr>
        </p:nvSpPr>
        <p:spPr/>
        <p:txBody>
          <a:bodyPr/>
          <a:lstStyle>
            <a:lvl1pPr>
              <a:defRPr/>
            </a:lvl1pPr>
          </a:lstStyle>
          <a:p>
            <a:fld id="{B9542BCB-4464-4B1F-B702-4F0341835B8C}" type="slidenum">
              <a:rPr lang="en-US" altLang="en-US"/>
              <a:pPr/>
              <a:t>‹#›</a:t>
            </a:fld>
            <a:endParaRPr lang="en-US" altLang="en-US"/>
          </a:p>
        </p:txBody>
      </p:sp>
      <p:grpSp>
        <p:nvGrpSpPr>
          <p:cNvPr id="36872" name="Group 8"/>
          <p:cNvGrpSpPr>
            <a:grpSpLocks/>
          </p:cNvGrpSpPr>
          <p:nvPr/>
        </p:nvGrpSpPr>
        <p:grpSpPr bwMode="auto">
          <a:xfrm>
            <a:off x="7493000" y="2992438"/>
            <a:ext cx="1338263" cy="2189162"/>
            <a:chOff x="4704" y="1885"/>
            <a:chExt cx="843" cy="1379"/>
          </a:xfrm>
        </p:grpSpPr>
        <p:sp>
          <p:nvSpPr>
            <p:cNvPr id="36873"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en-US"/>
            </a:p>
          </p:txBody>
        </p:sp>
        <p:sp>
          <p:nvSpPr>
            <p:cNvPr id="36874"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en-US"/>
            </a:p>
          </p:txBody>
        </p:sp>
        <p:sp>
          <p:nvSpPr>
            <p:cNvPr id="36875"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en-US"/>
            </a:p>
          </p:txBody>
        </p:sp>
        <p:sp>
          <p:nvSpPr>
            <p:cNvPr id="36876"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en-US"/>
            </a:p>
          </p:txBody>
        </p:sp>
        <p:sp>
          <p:nvSpPr>
            <p:cNvPr id="36877"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en-US"/>
            </a:p>
          </p:txBody>
        </p:sp>
        <p:sp>
          <p:nvSpPr>
            <p:cNvPr id="36878"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en-US"/>
            </a:p>
          </p:txBody>
        </p:sp>
        <p:sp>
          <p:nvSpPr>
            <p:cNvPr id="36879"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en-US"/>
            </a:p>
          </p:txBody>
        </p:sp>
        <p:sp>
          <p:nvSpPr>
            <p:cNvPr id="36880"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en-US"/>
            </a:p>
          </p:txBody>
        </p:sp>
        <p:sp>
          <p:nvSpPr>
            <p:cNvPr id="36881"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en-US"/>
            </a:p>
          </p:txBody>
        </p:sp>
        <p:sp>
          <p:nvSpPr>
            <p:cNvPr id="36882"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36883"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36884"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en-US"/>
            </a:p>
          </p:txBody>
        </p:sp>
        <p:sp>
          <p:nvSpPr>
            <p:cNvPr id="36885"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en-US"/>
            </a:p>
          </p:txBody>
        </p:sp>
        <p:sp>
          <p:nvSpPr>
            <p:cNvPr id="36886"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36887"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36888"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en-US"/>
            </a:p>
          </p:txBody>
        </p:sp>
        <p:sp>
          <p:nvSpPr>
            <p:cNvPr id="36889"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36890"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36891"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36892"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36893"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en-US"/>
            </a:p>
          </p:txBody>
        </p:sp>
        <p:sp>
          <p:nvSpPr>
            <p:cNvPr id="36894"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en-US"/>
            </a:p>
          </p:txBody>
        </p:sp>
        <p:sp>
          <p:nvSpPr>
            <p:cNvPr id="36895"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36896"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36897"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en-US"/>
            </a:p>
          </p:txBody>
        </p:sp>
        <p:sp>
          <p:nvSpPr>
            <p:cNvPr id="36898"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36899"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36900"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36901"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36902"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en-US"/>
            </a:p>
          </p:txBody>
        </p:sp>
        <p:sp>
          <p:nvSpPr>
            <p:cNvPr id="36903"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en-US"/>
            </a:p>
          </p:txBody>
        </p:sp>
      </p:grpSp>
      <p:sp>
        <p:nvSpPr>
          <p:cNvPr id="36904"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5FA0E1A-1F99-4848-A6E3-B25551EC970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718558F-F5F0-4C4B-A2DB-C2685A662FAC}"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D85C1E-DD5A-4182-A617-815101E0E3E6}" type="datetimeFigureOut">
              <a:rPr lang="en-US" smtClean="0"/>
              <a:pPr/>
              <a:t>5/22/2011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25316-BE25-4482-8BB7-52318028FC6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85C1E-DD5A-4182-A617-815101E0E3E6}" type="datetimeFigureOut">
              <a:rPr lang="en-US" smtClean="0"/>
              <a:pPr/>
              <a:t>5/22/2011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25316-BE25-4482-8BB7-52318028FC6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D85C1E-DD5A-4182-A617-815101E0E3E6}" type="datetimeFigureOut">
              <a:rPr lang="en-US" smtClean="0"/>
              <a:pPr/>
              <a:t>5/22/2011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25316-BE25-4482-8BB7-52318028FC6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D85C1E-DD5A-4182-A617-815101E0E3E6}" type="datetimeFigureOut">
              <a:rPr lang="en-US" smtClean="0"/>
              <a:pPr/>
              <a:t>5/22/2011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25316-BE25-4482-8BB7-52318028FC6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D85C1E-DD5A-4182-A617-815101E0E3E6}" type="datetimeFigureOut">
              <a:rPr lang="en-US" smtClean="0"/>
              <a:pPr/>
              <a:t>5/22/2011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25316-BE25-4482-8BB7-52318028FC6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D85C1E-DD5A-4182-A617-815101E0E3E6}" type="datetimeFigureOut">
              <a:rPr lang="en-US" smtClean="0"/>
              <a:pPr/>
              <a:t>5/22/2011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25316-BE25-4482-8BB7-52318028FC6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85C1E-DD5A-4182-A617-815101E0E3E6}" type="datetimeFigureOut">
              <a:rPr lang="en-US" smtClean="0"/>
              <a:pPr/>
              <a:t>5/22/2011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25316-BE25-4482-8BB7-52318028FC6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85C1E-DD5A-4182-A617-815101E0E3E6}" type="datetimeFigureOut">
              <a:rPr lang="en-US" smtClean="0"/>
              <a:pPr/>
              <a:t>5/22/2011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25316-BE25-4482-8BB7-52318028FC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C5CD671-4AAD-4EE4-8842-F7DF7CA6C50E}" type="slidenum">
              <a:rPr lang="en-US" altLang="en-US"/>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85C1E-DD5A-4182-A617-815101E0E3E6}" type="datetimeFigureOut">
              <a:rPr lang="en-US" smtClean="0"/>
              <a:pPr/>
              <a:t>5/22/2011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25316-BE25-4482-8BB7-52318028FC6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85C1E-DD5A-4182-A617-815101E0E3E6}" type="datetimeFigureOut">
              <a:rPr lang="en-US" smtClean="0"/>
              <a:pPr/>
              <a:t>5/22/2011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25316-BE25-4482-8BB7-52318028FC6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85C1E-DD5A-4182-A617-815101E0E3E6}" type="datetimeFigureOut">
              <a:rPr lang="en-US" smtClean="0"/>
              <a:pPr/>
              <a:t>5/22/2011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25316-BE25-4482-8BB7-52318028FC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CB2C382-539C-46A8-B12F-40AA5177E16D}"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7A02B22-5281-4F2D-86C4-4FE458F4531B}"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16BB91A-1FDF-40D6-BE25-581C549736D9}"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4DB57E7-BB83-4511-BEEF-1EBB2A883D22}"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42FF102-A74A-492E-B20A-CB6A3C96EB29}"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BFB4610-583C-456B-BB1C-E0E53BF364D3}"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4BEA47F-2461-44DB-B727-38851A0FC245}"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en-US"/>
          </a:p>
        </p:txBody>
      </p:sp>
      <p:sp>
        <p:nvSpPr>
          <p:cNvPr id="35843"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5844"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5845"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u="none"/>
            </a:lvl1pPr>
          </a:lstStyle>
          <a:p>
            <a:endParaRPr lang="en-US" altLang="en-US"/>
          </a:p>
        </p:txBody>
      </p:sp>
      <p:sp>
        <p:nvSpPr>
          <p:cNvPr id="3584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u="none"/>
            </a:lvl1pPr>
          </a:lstStyle>
          <a:p>
            <a:endParaRPr lang="en-US" altLang="en-US"/>
          </a:p>
        </p:txBody>
      </p:sp>
      <p:sp>
        <p:nvSpPr>
          <p:cNvPr id="35847"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u="none"/>
            </a:lvl1pPr>
          </a:lstStyle>
          <a:p>
            <a:fld id="{22641591-2F99-45CB-A512-DA655B804B0A}" type="slidenum">
              <a:rPr lang="en-US" altLang="en-US"/>
              <a:pPr/>
              <a:t>‹#›</a:t>
            </a:fld>
            <a:endParaRPr lang="en-US" altLang="en-US"/>
          </a:p>
        </p:txBody>
      </p:sp>
      <p:grpSp>
        <p:nvGrpSpPr>
          <p:cNvPr id="35848" name="Group 8"/>
          <p:cNvGrpSpPr>
            <a:grpSpLocks/>
          </p:cNvGrpSpPr>
          <p:nvPr/>
        </p:nvGrpSpPr>
        <p:grpSpPr bwMode="auto">
          <a:xfrm>
            <a:off x="8153400" y="152400"/>
            <a:ext cx="792163" cy="1295400"/>
            <a:chOff x="5136" y="960"/>
            <a:chExt cx="528" cy="864"/>
          </a:xfrm>
        </p:grpSpPr>
        <p:sp>
          <p:nvSpPr>
            <p:cNvPr id="35849"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en-US"/>
            </a:p>
          </p:txBody>
        </p:sp>
        <p:sp>
          <p:nvSpPr>
            <p:cNvPr id="35850"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en-US"/>
            </a:p>
          </p:txBody>
        </p:sp>
        <p:sp>
          <p:nvSpPr>
            <p:cNvPr id="35851"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en-US"/>
            </a:p>
          </p:txBody>
        </p:sp>
        <p:sp>
          <p:nvSpPr>
            <p:cNvPr id="35852"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en-US"/>
            </a:p>
          </p:txBody>
        </p:sp>
        <p:sp>
          <p:nvSpPr>
            <p:cNvPr id="35853"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en-US"/>
            </a:p>
          </p:txBody>
        </p:sp>
        <p:sp>
          <p:nvSpPr>
            <p:cNvPr id="35854"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en-US"/>
            </a:p>
          </p:txBody>
        </p:sp>
        <p:sp>
          <p:nvSpPr>
            <p:cNvPr id="35855"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en-US"/>
            </a:p>
          </p:txBody>
        </p:sp>
        <p:sp>
          <p:nvSpPr>
            <p:cNvPr id="35856"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en-US"/>
            </a:p>
          </p:txBody>
        </p:sp>
        <p:sp>
          <p:nvSpPr>
            <p:cNvPr id="35857"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en-US"/>
            </a:p>
          </p:txBody>
        </p:sp>
        <p:sp>
          <p:nvSpPr>
            <p:cNvPr id="35858"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35859"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35860"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en-US"/>
            </a:p>
          </p:txBody>
        </p:sp>
        <p:sp>
          <p:nvSpPr>
            <p:cNvPr id="35861"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en-US"/>
            </a:p>
          </p:txBody>
        </p:sp>
        <p:sp>
          <p:nvSpPr>
            <p:cNvPr id="35862"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35863"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35864"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en-US"/>
            </a:p>
          </p:txBody>
        </p:sp>
        <p:sp>
          <p:nvSpPr>
            <p:cNvPr id="35865"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35866"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35867"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35868"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35869"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en-US"/>
            </a:p>
          </p:txBody>
        </p:sp>
        <p:sp>
          <p:nvSpPr>
            <p:cNvPr id="35870"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en-US"/>
            </a:p>
          </p:txBody>
        </p:sp>
        <p:sp>
          <p:nvSpPr>
            <p:cNvPr id="35871"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35872"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35873"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en-US"/>
            </a:p>
          </p:txBody>
        </p:sp>
        <p:sp>
          <p:nvSpPr>
            <p:cNvPr id="35874"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35875"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35876"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35877"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35878"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en-US"/>
            </a:p>
          </p:txBody>
        </p:sp>
        <p:sp>
          <p:nvSpPr>
            <p:cNvPr id="35879"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85C1E-DD5A-4182-A617-815101E0E3E6}" type="datetimeFigureOut">
              <a:rPr lang="en-US" smtClean="0"/>
              <a:pPr/>
              <a:t>5/22/2011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25316-BE25-4482-8BB7-52318028FC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7.xml"/><Relationship Id="rId1" Type="http://schemas.openxmlformats.org/officeDocument/2006/relationships/tags" Target="../tags/tag101.xml"/><Relationship Id="rId5" Type="http://schemas.openxmlformats.org/officeDocument/2006/relationships/image" Target="../media/image37.jpeg"/><Relationship Id="rId4" Type="http://schemas.openxmlformats.org/officeDocument/2006/relationships/image" Target="../media/image36.jpe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xml"/><Relationship Id="rId1" Type="http://schemas.openxmlformats.org/officeDocument/2006/relationships/tags" Target="../tags/tag103.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7.xml"/><Relationship Id="rId1" Type="http://schemas.openxmlformats.org/officeDocument/2006/relationships/tags" Target="../tags/tag107.xml"/><Relationship Id="rId6" Type="http://schemas.openxmlformats.org/officeDocument/2006/relationships/image" Target="../media/image51.gif"/><Relationship Id="rId5" Type="http://schemas.openxmlformats.org/officeDocument/2006/relationships/hyperlink" Target="http://bjr.birjournals.org/content/vol78/issue931/images/large/BJR57811-12.jpeg" TargetMode="External"/><Relationship Id="rId4" Type="http://schemas.openxmlformats.org/officeDocument/2006/relationships/image" Target="../media/image50.jpe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7.xml"/><Relationship Id="rId1" Type="http://schemas.openxmlformats.org/officeDocument/2006/relationships/tags" Target="../tags/tag108.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7.xml"/><Relationship Id="rId1" Type="http://schemas.openxmlformats.org/officeDocument/2006/relationships/tags" Target="../tags/tag109.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2.xml"/><Relationship Id="rId1" Type="http://schemas.openxmlformats.org/officeDocument/2006/relationships/tags" Target="../tags/tag1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7.xml"/><Relationship Id="rId1" Type="http://schemas.openxmlformats.org/officeDocument/2006/relationships/tags" Target="../tags/tag111.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tags" Target="../tags/tag112.xml"/><Relationship Id="rId4" Type="http://schemas.openxmlformats.org/officeDocument/2006/relationships/image" Target="../media/image61.jpe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7.xml"/><Relationship Id="rId1" Type="http://schemas.openxmlformats.org/officeDocument/2006/relationships/tags" Target="../tags/tag113.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xml"/><Relationship Id="rId1" Type="http://schemas.openxmlformats.org/officeDocument/2006/relationships/tags" Target="../tags/tag114.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7" Type="http://schemas.openxmlformats.org/officeDocument/2006/relationships/image" Target="../media/image68.jpeg"/><Relationship Id="rId2" Type="http://schemas.openxmlformats.org/officeDocument/2006/relationships/slideLayout" Target="../slideLayouts/slideLayout7.xml"/><Relationship Id="rId1" Type="http://schemas.openxmlformats.org/officeDocument/2006/relationships/tags" Target="../tags/tag115.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3.xml"/><Relationship Id="rId1" Type="http://schemas.openxmlformats.org/officeDocument/2006/relationships/tags" Target="../tags/tag116.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2.xml"/><Relationship Id="rId1" Type="http://schemas.openxmlformats.org/officeDocument/2006/relationships/tags" Target="../tags/tag117.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2.xml"/><Relationship Id="rId1" Type="http://schemas.openxmlformats.org/officeDocument/2006/relationships/tags" Target="../tags/tag118.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2.xml"/><Relationship Id="rId1" Type="http://schemas.openxmlformats.org/officeDocument/2006/relationships/tags" Target="../tags/tag119.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2.xml"/><Relationship Id="rId1" Type="http://schemas.openxmlformats.org/officeDocument/2006/relationships/tags" Target="../tags/tag12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2.xml"/><Relationship Id="rId1" Type="http://schemas.openxmlformats.org/officeDocument/2006/relationships/tags" Target="../tags/tag121.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2.xml"/><Relationship Id="rId1" Type="http://schemas.openxmlformats.org/officeDocument/2006/relationships/tags" Target="../tags/tag122.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2.xml"/><Relationship Id="rId1" Type="http://schemas.openxmlformats.org/officeDocument/2006/relationships/tags" Target="../tags/tag123.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2.xml"/><Relationship Id="rId1" Type="http://schemas.openxmlformats.org/officeDocument/2006/relationships/tags" Target="../tags/tag124.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2.xml"/><Relationship Id="rId1" Type="http://schemas.openxmlformats.org/officeDocument/2006/relationships/tags" Target="../tags/tag125.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2.xml"/><Relationship Id="rId1" Type="http://schemas.openxmlformats.org/officeDocument/2006/relationships/tags" Target="../tags/tag126.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2.xml"/><Relationship Id="rId1" Type="http://schemas.openxmlformats.org/officeDocument/2006/relationships/tags" Target="../tags/tag128.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2.xml"/><Relationship Id="rId1" Type="http://schemas.openxmlformats.org/officeDocument/2006/relationships/tags" Target="../tags/tag132.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2.xml"/><Relationship Id="rId1" Type="http://schemas.openxmlformats.org/officeDocument/2006/relationships/tags" Target="../tags/tag133.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2.xml"/><Relationship Id="rId1" Type="http://schemas.openxmlformats.org/officeDocument/2006/relationships/tags" Target="../tags/tag134.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2.xml"/><Relationship Id="rId1" Type="http://schemas.openxmlformats.org/officeDocument/2006/relationships/tags" Target="../tags/tag135.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2.xml"/><Relationship Id="rId1" Type="http://schemas.openxmlformats.org/officeDocument/2006/relationships/tags" Target="../tags/tag136.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2.xml"/><Relationship Id="rId1" Type="http://schemas.openxmlformats.org/officeDocument/2006/relationships/tags" Target="../tags/tag137.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2.xml"/><Relationship Id="rId1" Type="http://schemas.openxmlformats.org/officeDocument/2006/relationships/tags" Target="../tags/tag138.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2.xml"/><Relationship Id="rId1" Type="http://schemas.openxmlformats.org/officeDocument/2006/relationships/tags" Target="../tags/tag139.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2.xml"/><Relationship Id="rId1" Type="http://schemas.openxmlformats.org/officeDocument/2006/relationships/tags" Target="../tags/tag14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2.xml"/><Relationship Id="rId1" Type="http://schemas.openxmlformats.org/officeDocument/2006/relationships/tags" Target="../tags/tag141.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2.xml"/><Relationship Id="rId1" Type="http://schemas.openxmlformats.org/officeDocument/2006/relationships/tags" Target="../tags/tag142.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2.xml"/><Relationship Id="rId1" Type="http://schemas.openxmlformats.org/officeDocument/2006/relationships/tags" Target="../tags/tag143.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2.xml"/><Relationship Id="rId1" Type="http://schemas.openxmlformats.org/officeDocument/2006/relationships/tags" Target="../tags/tag144.xm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2.xml"/><Relationship Id="rId1" Type="http://schemas.openxmlformats.org/officeDocument/2006/relationships/tags" Target="../tags/tag145.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2.xml"/><Relationship Id="rId1" Type="http://schemas.openxmlformats.org/officeDocument/2006/relationships/tags" Target="../tags/tag14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image" Target="../media/image8.jpeg"/><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7.xml"/><Relationship Id="rId5" Type="http://schemas.openxmlformats.org/officeDocument/2006/relationships/image" Target="../media/image12.jpeg"/><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36.xml"/><Relationship Id="rId5" Type="http://schemas.openxmlformats.org/officeDocument/2006/relationships/image" Target="../media/image14.jpeg"/><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40.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42.xml"/><Relationship Id="rId5" Type="http://schemas.openxmlformats.org/officeDocument/2006/relationships/image" Target="../media/image20.jpeg"/><Relationship Id="rId4" Type="http://schemas.openxmlformats.org/officeDocument/2006/relationships/image" Target="../media/image19.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22.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tags" Target="../tags/tag57.xml"/><Relationship Id="rId5" Type="http://schemas.openxmlformats.org/officeDocument/2006/relationships/image" Target="../media/image24.jpeg"/><Relationship Id="rId4" Type="http://schemas.openxmlformats.org/officeDocument/2006/relationships/image" Target="../media/image23.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58.xml"/><Relationship Id="rId5" Type="http://schemas.openxmlformats.org/officeDocument/2006/relationships/image" Target="../media/image26.jpeg"/><Relationship Id="rId4" Type="http://schemas.openxmlformats.org/officeDocument/2006/relationships/image" Target="../media/image25.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59.xml"/><Relationship Id="rId5" Type="http://schemas.openxmlformats.org/officeDocument/2006/relationships/image" Target="../media/image26.jpeg"/><Relationship Id="rId4" Type="http://schemas.openxmlformats.org/officeDocument/2006/relationships/image" Target="../media/image27.gif"/></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26.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tags" Target="../tags/tag62.xml"/><Relationship Id="rId5" Type="http://schemas.openxmlformats.org/officeDocument/2006/relationships/image" Target="../media/image28.jpeg"/><Relationship Id="rId4" Type="http://schemas.openxmlformats.org/officeDocument/2006/relationships/image" Target="../media/image23.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26.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66.xml"/><Relationship Id="rId4" Type="http://schemas.openxmlformats.org/officeDocument/2006/relationships/image" Target="../media/image26.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tags" Target="../tags/tag67.xml"/><Relationship Id="rId6" Type="http://schemas.openxmlformats.org/officeDocument/2006/relationships/image" Target="../media/image30.jpeg"/><Relationship Id="rId5" Type="http://schemas.openxmlformats.org/officeDocument/2006/relationships/hyperlink" Target="http://www.myfootshop.com/images/medical/ortho/cmt3.jpg" TargetMode="External"/><Relationship Id="rId4" Type="http://schemas.openxmlformats.org/officeDocument/2006/relationships/image" Target="../media/image29.jpe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tags" Target="../tags/tag69.xml"/><Relationship Id="rId4" Type="http://schemas.openxmlformats.org/officeDocument/2006/relationships/image" Target="../media/image23.jpe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71.xml"/><Relationship Id="rId4" Type="http://schemas.openxmlformats.org/officeDocument/2006/relationships/image" Target="../media/image31.jpe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72.xml"/><Relationship Id="rId4" Type="http://schemas.openxmlformats.org/officeDocument/2006/relationships/image" Target="../media/image31.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73.xml"/><Relationship Id="rId4" Type="http://schemas.openxmlformats.org/officeDocument/2006/relationships/image" Target="../media/image25.jpe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74.xml"/><Relationship Id="rId5" Type="http://schemas.openxmlformats.org/officeDocument/2006/relationships/image" Target="../media/image33.jpeg"/><Relationship Id="rId4" Type="http://schemas.openxmlformats.org/officeDocument/2006/relationships/image" Target="../media/image32.jpe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tags" Target="../tags/tag75.xml"/><Relationship Id="rId4" Type="http://schemas.openxmlformats.org/officeDocument/2006/relationships/image" Target="../media/image23.jpe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ags" Target="../tags/tag77.xml"/><Relationship Id="rId5" Type="http://schemas.openxmlformats.org/officeDocument/2006/relationships/image" Target="../media/image35.jpeg"/><Relationship Id="rId4" Type="http://schemas.openxmlformats.org/officeDocument/2006/relationships/image" Target="../media/image34.jpe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4.xml"/><Relationship Id="rId1" Type="http://schemas.openxmlformats.org/officeDocument/2006/relationships/tags" Target="../tags/tag8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4.xml"/><Relationship Id="rId1" Type="http://schemas.openxmlformats.org/officeDocument/2006/relationships/tags" Target="../tags/tag81.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83.xml"/><Relationship Id="rId4" Type="http://schemas.openxmlformats.org/officeDocument/2006/relationships/image" Target="../media/image7.jpe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84.xml"/><Relationship Id="rId5" Type="http://schemas.openxmlformats.org/officeDocument/2006/relationships/image" Target="../media/image37.jpeg"/><Relationship Id="rId4" Type="http://schemas.openxmlformats.org/officeDocument/2006/relationships/image" Target="../media/image36.jpe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ags" Target="../tags/tag85.xml"/><Relationship Id="rId4" Type="http://schemas.openxmlformats.org/officeDocument/2006/relationships/image" Target="../media/image38.jpe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ags" Target="../tags/tag86.xml"/><Relationship Id="rId4" Type="http://schemas.openxmlformats.org/officeDocument/2006/relationships/image" Target="../media/image39.jpe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ags" Target="../tags/tag87.xml"/><Relationship Id="rId6" Type="http://schemas.openxmlformats.org/officeDocument/2006/relationships/image" Target="../media/image41.jpeg"/><Relationship Id="rId5" Type="http://schemas.openxmlformats.org/officeDocument/2006/relationships/hyperlink" Target="http://images.google.com/imgres?imgurl=http://www.urmc.rochester.edu/neuroslides/slides/slide180.jpg&amp;imgrefurl=http://www.urmc.rochester.edu/neuroslides/slide180.html&amp;h=555&amp;w=818&amp;sz=440&amp;hl=en&amp;start=9&amp;tbnid=gb6bD3ijao8JnM:&amp;tbnh=98&amp;tbnw=144&amp;prev=/images?q=holoprosencephaly%5d&amp;gbv=2&amp;hl=en" TargetMode="External"/><Relationship Id="rId4" Type="http://schemas.openxmlformats.org/officeDocument/2006/relationships/image" Target="../media/image40.jpe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ags" Target="../tags/tag88.xml"/><Relationship Id="rId6" Type="http://schemas.openxmlformats.org/officeDocument/2006/relationships/image" Target="../media/image43.jpeg"/><Relationship Id="rId5" Type="http://schemas.openxmlformats.org/officeDocument/2006/relationships/hyperlink" Target="http://images.google.com/imgres?imgurl=http://www.pathology.vcu.edu/WirSelfInst/neuro_medStudents/image/042encephcele.jpg&amp;imgrefurl=http://www.pathology.vcu.edu/WirSelfInst/neuro_medStudents/devdis.html&amp;h=266&amp;w=400&amp;sz=19&amp;hl=en&amp;start=1&amp;tbnid=XO7_HdiItkDMOM:&amp;tbnh=82&amp;tbnw=124&amp;prev=/images?q=encephalocele&amp;gbv=2&amp;hl=en" TargetMode="External"/><Relationship Id="rId4" Type="http://schemas.openxmlformats.org/officeDocument/2006/relationships/image" Target="../media/image42.jpe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tags" Target="../tags/tag89.xml"/><Relationship Id="rId5" Type="http://schemas.openxmlformats.org/officeDocument/2006/relationships/image" Target="../media/image45.jpeg"/><Relationship Id="rId4" Type="http://schemas.openxmlformats.org/officeDocument/2006/relationships/image" Target="../media/image44.jpe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ags" Target="../tags/tag90.xml"/><Relationship Id="rId4" Type="http://schemas.openxmlformats.org/officeDocument/2006/relationships/image" Target="../media/image4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tags" Target="../tags/tag91.xml"/><Relationship Id="rId4" Type="http://schemas.openxmlformats.org/officeDocument/2006/relationships/image" Target="../media/image47.jpe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ags" Target="../tags/tag92.xml"/><Relationship Id="rId4" Type="http://schemas.openxmlformats.org/officeDocument/2006/relationships/image" Target="../media/image48.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93.xml"/><Relationship Id="rId4" Type="http://schemas.openxmlformats.org/officeDocument/2006/relationships/image" Target="../media/image49.jpe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5.xml"/><Relationship Id="rId1" Type="http://schemas.openxmlformats.org/officeDocument/2006/relationships/tags" Target="../tags/tag98.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tags" Target="../tags/tag99.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ags" Target="../tags/tag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solidFill>
                  <a:srgbClr val="00B0F0"/>
                </a:solidFill>
              </a:rPr>
              <a:t>Pediatric Neurology </a:t>
            </a:r>
            <a:r>
              <a:rPr lang="en-US" dirty="0" smtClean="0">
                <a:solidFill>
                  <a:srgbClr val="00B0F0"/>
                </a:solidFill>
              </a:rPr>
              <a:t>Multi-topic Review and Questions</a:t>
            </a:r>
            <a:endParaRPr lang="en-US" dirty="0">
              <a:solidFill>
                <a:srgbClr val="00B0F0"/>
              </a:solidFill>
            </a:endParaRPr>
          </a:p>
        </p:txBody>
      </p:sp>
      <p:sp>
        <p:nvSpPr>
          <p:cNvPr id="2051" name="Rectangle 3"/>
          <p:cNvSpPr>
            <a:spLocks noGrp="1" noChangeArrowheads="1"/>
          </p:cNvSpPr>
          <p:nvPr>
            <p:ph type="subTitle" idx="1"/>
          </p:nvPr>
        </p:nvSpPr>
        <p:spPr/>
        <p:txBody>
          <a:bodyPr/>
          <a:lstStyle/>
          <a:p>
            <a:pPr>
              <a:lnSpc>
                <a:spcPct val="80000"/>
              </a:lnSpc>
            </a:pPr>
            <a:endParaRPr lang="en-US" dirty="0"/>
          </a:p>
          <a:p>
            <a:pPr>
              <a:lnSpc>
                <a:spcPct val="80000"/>
              </a:lnSpc>
            </a:pPr>
            <a:r>
              <a:rPr lang="en-US" sz="2800" dirty="0"/>
              <a:t>Division of Child </a:t>
            </a:r>
            <a:r>
              <a:rPr lang="en-US" sz="2800" dirty="0" smtClean="0"/>
              <a:t>Neurology</a:t>
            </a:r>
          </a:p>
          <a:p>
            <a:pPr>
              <a:lnSpc>
                <a:spcPct val="80000"/>
              </a:lnSpc>
            </a:pPr>
            <a:r>
              <a:rPr lang="en-US" sz="2800" dirty="0" smtClean="0"/>
              <a:t>Department of Pediatrics</a:t>
            </a:r>
            <a:endParaRPr lang="en-US" sz="2800" dirty="0"/>
          </a:p>
          <a:p>
            <a:pPr>
              <a:lnSpc>
                <a:spcPct val="80000"/>
              </a:lnSpc>
            </a:pPr>
            <a:r>
              <a:rPr lang="en-US" sz="2800" dirty="0" err="1"/>
              <a:t>Goryeb</a:t>
            </a:r>
            <a:r>
              <a:rPr lang="en-US" sz="2800" dirty="0"/>
              <a:t> Children’s </a:t>
            </a:r>
            <a:r>
              <a:rPr lang="en-US" sz="2800" dirty="0" smtClean="0"/>
              <a:t>Center </a:t>
            </a:r>
            <a:endParaRPr lang="en-US" sz="2800" dirty="0"/>
          </a:p>
          <a:p>
            <a:pPr>
              <a:lnSpc>
                <a:spcPct val="80000"/>
              </a:lnSpc>
            </a:pPr>
            <a:r>
              <a:rPr lang="en-US" sz="2800" dirty="0"/>
              <a:t>Atlantic </a:t>
            </a:r>
            <a:r>
              <a:rPr lang="en-US" sz="2800" dirty="0" smtClean="0"/>
              <a:t>Health</a:t>
            </a:r>
          </a:p>
          <a:p>
            <a:pPr>
              <a:lnSpc>
                <a:spcPct val="80000"/>
              </a:lnSpc>
            </a:pPr>
            <a:endParaRPr lang="en-US" sz="2800" dirty="0" smtClean="0"/>
          </a:p>
          <a:p>
            <a:pPr>
              <a:lnSpc>
                <a:spcPct val="80000"/>
              </a:lnSpc>
            </a:pPr>
            <a:endParaRPr lang="en-US" sz="2800" dirty="0" smtClean="0"/>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381000" y="762000"/>
            <a:ext cx="8229600" cy="4411662"/>
          </a:xfrm>
        </p:spPr>
        <p:txBody>
          <a:bodyPr/>
          <a:lstStyle/>
          <a:p>
            <a:r>
              <a:rPr lang="en-US" sz="2800" dirty="0" smtClean="0">
                <a:solidFill>
                  <a:srgbClr val="00FF00"/>
                </a:solidFill>
              </a:rPr>
              <a:t>Tension</a:t>
            </a:r>
          </a:p>
          <a:p>
            <a:endParaRPr lang="en-US" sz="2800" dirty="0">
              <a:solidFill>
                <a:srgbClr val="00FF00"/>
              </a:solidFill>
            </a:endParaRPr>
          </a:p>
          <a:p>
            <a:pPr lvl="1"/>
            <a:r>
              <a:rPr lang="en-US" sz="2400" dirty="0"/>
              <a:t>Pain </a:t>
            </a:r>
            <a:r>
              <a:rPr lang="en-US" sz="2400" dirty="0" smtClean="0">
                <a:solidFill>
                  <a:srgbClr val="00FF00"/>
                </a:solidFill>
              </a:rPr>
              <a:t>posterior</a:t>
            </a:r>
            <a:r>
              <a:rPr lang="en-US" sz="2400" dirty="0" smtClean="0"/>
              <a:t> </a:t>
            </a:r>
            <a:r>
              <a:rPr lang="en-US" sz="2400" dirty="0"/>
              <a:t>&gt; anterior, or </a:t>
            </a:r>
            <a:r>
              <a:rPr lang="en-US" sz="2400" dirty="0" smtClean="0">
                <a:solidFill>
                  <a:srgbClr val="00FF00"/>
                </a:solidFill>
              </a:rPr>
              <a:t>band-like</a:t>
            </a:r>
            <a:endParaRPr lang="en-US" sz="2400" dirty="0">
              <a:solidFill>
                <a:srgbClr val="00FF00"/>
              </a:solidFill>
            </a:endParaRPr>
          </a:p>
          <a:p>
            <a:pPr lvl="1"/>
            <a:r>
              <a:rPr lang="en-US" sz="2400" dirty="0">
                <a:solidFill>
                  <a:srgbClr val="00FF00"/>
                </a:solidFill>
              </a:rPr>
              <a:t>Squeezing</a:t>
            </a:r>
            <a:r>
              <a:rPr lang="en-US" sz="2400" dirty="0"/>
              <a:t> quality </a:t>
            </a:r>
            <a:r>
              <a:rPr lang="en-US" sz="2400" dirty="0" smtClean="0"/>
              <a:t>(tight, vice-like)</a:t>
            </a:r>
            <a:endParaRPr lang="en-US" sz="2400" dirty="0"/>
          </a:p>
          <a:p>
            <a:pPr lvl="1"/>
            <a:r>
              <a:rPr lang="en-US" sz="2400" dirty="0"/>
              <a:t>Neck muscles sore</a:t>
            </a:r>
          </a:p>
          <a:p>
            <a:pPr lvl="1"/>
            <a:r>
              <a:rPr lang="en-US" sz="2400" dirty="0"/>
              <a:t>Common trigger:  </a:t>
            </a:r>
            <a:r>
              <a:rPr lang="en-US" sz="2400" dirty="0">
                <a:solidFill>
                  <a:srgbClr val="00FF00"/>
                </a:solidFill>
              </a:rPr>
              <a:t>STRESS !</a:t>
            </a:r>
          </a:p>
          <a:p>
            <a:pPr lvl="1"/>
            <a:r>
              <a:rPr lang="en-US" sz="2400" dirty="0">
                <a:solidFill>
                  <a:srgbClr val="FF0000"/>
                </a:solidFill>
              </a:rPr>
              <a:t>NO</a:t>
            </a:r>
            <a:r>
              <a:rPr lang="en-US" sz="2400" dirty="0"/>
              <a:t> autonomic symptoms</a:t>
            </a:r>
          </a:p>
          <a:p>
            <a:pPr lvl="2"/>
            <a:r>
              <a:rPr lang="en-US" sz="2400" dirty="0"/>
              <a:t>NO </a:t>
            </a:r>
            <a:r>
              <a:rPr lang="en-US" sz="2400" dirty="0" smtClean="0"/>
              <a:t>nausea / vomiting / photo- or </a:t>
            </a:r>
            <a:r>
              <a:rPr lang="en-US" sz="2400" dirty="0" err="1" smtClean="0"/>
              <a:t>phonophobia</a:t>
            </a:r>
            <a:endParaRPr lang="en-US" sz="2400" dirty="0"/>
          </a:p>
          <a:p>
            <a:pPr lvl="1"/>
            <a:r>
              <a:rPr lang="en-US" sz="2400" dirty="0">
                <a:solidFill>
                  <a:srgbClr val="FF0000"/>
                </a:solidFill>
              </a:rPr>
              <a:t>NO</a:t>
            </a:r>
            <a:r>
              <a:rPr lang="en-US" sz="2400" dirty="0"/>
              <a:t> aura</a:t>
            </a:r>
          </a:p>
          <a:p>
            <a:pPr lvl="1"/>
            <a:r>
              <a:rPr lang="en-US" sz="2400" dirty="0"/>
              <a:t>Best treatments:</a:t>
            </a:r>
          </a:p>
          <a:p>
            <a:pPr lvl="2"/>
            <a:r>
              <a:rPr lang="en-US" sz="2400" dirty="0"/>
              <a:t>NSAIDs, relaxation / biofeedback</a:t>
            </a:r>
          </a:p>
          <a:p>
            <a:pPr lvl="1"/>
            <a:endParaRPr lang="en-US" dirty="0"/>
          </a:p>
        </p:txBody>
      </p:sp>
    </p:spTree>
    <p:custDataLst>
      <p:tags r:id="rId1"/>
    </p:custData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af"/>
          <p:cNvPicPr>
            <a:picLocks noChangeAspect="1" noChangeArrowheads="1"/>
          </p:cNvPicPr>
          <p:nvPr/>
        </p:nvPicPr>
        <p:blipFill>
          <a:blip r:embed="rId4" cstate="print"/>
          <a:srcRect/>
          <a:stretch>
            <a:fillRect/>
          </a:stretch>
        </p:blipFill>
        <p:spPr bwMode="auto">
          <a:xfrm>
            <a:off x="304800" y="1981200"/>
            <a:ext cx="3856038" cy="4572000"/>
          </a:xfrm>
          <a:prstGeom prst="rect">
            <a:avLst/>
          </a:prstGeom>
          <a:noFill/>
          <a:ln w="9525">
            <a:noFill/>
            <a:miter lim="800000"/>
            <a:headEnd/>
            <a:tailEnd/>
          </a:ln>
          <a:effectLst/>
        </p:spPr>
      </p:pic>
      <p:pic>
        <p:nvPicPr>
          <p:cNvPr id="123907" name="Picture 3" descr="mega%20cisterna%20magna"/>
          <p:cNvPicPr>
            <a:picLocks noChangeAspect="1" noChangeArrowheads="1"/>
          </p:cNvPicPr>
          <p:nvPr/>
        </p:nvPicPr>
        <p:blipFill>
          <a:blip r:embed="rId5" cstate="print"/>
          <a:srcRect/>
          <a:stretch>
            <a:fillRect/>
          </a:stretch>
        </p:blipFill>
        <p:spPr bwMode="auto">
          <a:xfrm>
            <a:off x="4572000" y="2590800"/>
            <a:ext cx="4038600" cy="3922713"/>
          </a:xfrm>
          <a:prstGeom prst="rect">
            <a:avLst/>
          </a:prstGeom>
          <a:noFill/>
        </p:spPr>
      </p:pic>
      <p:sp>
        <p:nvSpPr>
          <p:cNvPr id="123908" name="Text Box 4"/>
          <p:cNvSpPr txBox="1">
            <a:spLocks noChangeArrowheads="1"/>
          </p:cNvSpPr>
          <p:nvPr/>
        </p:nvSpPr>
        <p:spPr bwMode="auto">
          <a:xfrm>
            <a:off x="365125" y="369888"/>
            <a:ext cx="4600575" cy="1249362"/>
          </a:xfrm>
          <a:prstGeom prst="rect">
            <a:avLst/>
          </a:prstGeom>
          <a:noFill/>
          <a:ln w="12700" cap="sq">
            <a:noFill/>
            <a:miter lim="800000"/>
            <a:headEnd type="none" w="sm" len="sm"/>
            <a:tailEnd type="none" w="sm" len="sm"/>
          </a:ln>
          <a:effectLst/>
        </p:spPr>
        <p:txBody>
          <a:bodyPr wrap="none">
            <a:spAutoFit/>
          </a:bodyPr>
          <a:lstStyle/>
          <a:p>
            <a:r>
              <a:rPr lang="en-US" sz="2800" u="none">
                <a:solidFill>
                  <a:srgbClr val="FF00FF"/>
                </a:solidFill>
              </a:rPr>
              <a:t>Dandy-Walker Malformation</a:t>
            </a:r>
          </a:p>
          <a:p>
            <a:r>
              <a:rPr lang="en-US" sz="2400" u="none"/>
              <a:t>Ataxia due to aplasia of the </a:t>
            </a:r>
          </a:p>
          <a:p>
            <a:r>
              <a:rPr lang="en-US" sz="2400" u="none"/>
              <a:t>midline cerebellar vermis</a:t>
            </a:r>
          </a:p>
        </p:txBody>
      </p:sp>
      <p:sp>
        <p:nvSpPr>
          <p:cNvPr id="123909" name="AutoShape 5"/>
          <p:cNvSpPr>
            <a:spLocks noChangeArrowheads="1"/>
          </p:cNvSpPr>
          <p:nvPr/>
        </p:nvSpPr>
        <p:spPr bwMode="auto">
          <a:xfrm>
            <a:off x="2133600" y="6096000"/>
            <a:ext cx="304800" cy="762000"/>
          </a:xfrm>
          <a:prstGeom prst="upArrow">
            <a:avLst>
              <a:gd name="adj1" fmla="val 50000"/>
              <a:gd name="adj2" fmla="val 62500"/>
            </a:avLst>
          </a:prstGeom>
          <a:solidFill>
            <a:srgbClr val="FF00FF"/>
          </a:solidFill>
          <a:ln w="12700" cap="sq">
            <a:solidFill>
              <a:schemeClr val="tx1"/>
            </a:solidFill>
            <a:miter lim="800000"/>
            <a:headEnd type="none" w="sm" len="sm"/>
            <a:tailEnd type="none" w="sm" len="sm"/>
          </a:ln>
          <a:effectLst/>
        </p:spPr>
        <p:txBody>
          <a:bodyPr wrap="none" anchor="ctr"/>
          <a:lstStyle/>
          <a:p>
            <a:endParaRPr lang="en-US"/>
          </a:p>
        </p:txBody>
      </p:sp>
      <p:sp>
        <p:nvSpPr>
          <p:cNvPr id="123910" name="AutoShape 6"/>
          <p:cNvSpPr>
            <a:spLocks noChangeArrowheads="1"/>
          </p:cNvSpPr>
          <p:nvPr/>
        </p:nvSpPr>
        <p:spPr bwMode="auto">
          <a:xfrm>
            <a:off x="8305800" y="5029200"/>
            <a:ext cx="685800" cy="228600"/>
          </a:xfrm>
          <a:prstGeom prst="leftArrow">
            <a:avLst>
              <a:gd name="adj1" fmla="val 50000"/>
              <a:gd name="adj2" fmla="val 75000"/>
            </a:avLst>
          </a:prstGeom>
          <a:solidFill>
            <a:srgbClr val="FF00FF"/>
          </a:solidFill>
          <a:ln w="12700" cap="sq">
            <a:solidFill>
              <a:schemeClr val="tx1"/>
            </a:solidFill>
            <a:miter lim="800000"/>
            <a:headEnd type="none" w="sm" len="sm"/>
            <a:tailEnd type="none" w="sm" len="sm"/>
          </a:ln>
          <a:effectLst/>
        </p:spPr>
        <p:txBody>
          <a:bodyPr wrap="none" anchor="ctr"/>
          <a:lstStyle/>
          <a:p>
            <a:endParaRPr lang="en-US"/>
          </a:p>
        </p:txBody>
      </p:sp>
    </p:spTree>
    <p:custDataLst>
      <p:tags r:id="rId1"/>
    </p:custData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066800" y="-457200"/>
            <a:ext cx="7543800" cy="1295400"/>
          </a:xfrm>
        </p:spPr>
        <p:txBody>
          <a:bodyPr/>
          <a:lstStyle/>
          <a:p>
            <a:r>
              <a:rPr lang="en-US" sz="2800">
                <a:solidFill>
                  <a:srgbClr val="FF00FF"/>
                </a:solidFill>
              </a:rPr>
              <a:t>CHRONIC OR PROGRESSIVE ATAXIA</a:t>
            </a:r>
          </a:p>
        </p:txBody>
      </p:sp>
      <p:sp>
        <p:nvSpPr>
          <p:cNvPr id="124931" name="Rectangle 3"/>
          <p:cNvSpPr>
            <a:spLocks noGrp="1" noChangeArrowheads="1"/>
          </p:cNvSpPr>
          <p:nvPr>
            <p:ph type="body" idx="1"/>
          </p:nvPr>
        </p:nvSpPr>
        <p:spPr>
          <a:xfrm>
            <a:off x="0" y="914400"/>
            <a:ext cx="9144000" cy="6248400"/>
          </a:xfrm>
        </p:spPr>
        <p:txBody>
          <a:bodyPr/>
          <a:lstStyle/>
          <a:p>
            <a:pPr>
              <a:lnSpc>
                <a:spcPct val="80000"/>
              </a:lnSpc>
            </a:pPr>
            <a:r>
              <a:rPr lang="en-US" sz="2400" dirty="0">
                <a:solidFill>
                  <a:srgbClr val="FF00FF"/>
                </a:solidFill>
              </a:rPr>
              <a:t>Ataxia </a:t>
            </a:r>
            <a:r>
              <a:rPr lang="en-US" sz="2400" dirty="0" err="1">
                <a:solidFill>
                  <a:srgbClr val="FF00FF"/>
                </a:solidFill>
              </a:rPr>
              <a:t>Telangiectasia</a:t>
            </a:r>
            <a:r>
              <a:rPr lang="en-US" sz="2400" dirty="0">
                <a:solidFill>
                  <a:srgbClr val="FF00FF"/>
                </a:solidFill>
              </a:rPr>
              <a:t> </a:t>
            </a:r>
          </a:p>
          <a:p>
            <a:pPr lvl="1">
              <a:lnSpc>
                <a:spcPct val="80000"/>
              </a:lnSpc>
            </a:pPr>
            <a:r>
              <a:rPr lang="en-US" sz="2400" dirty="0" smtClean="0">
                <a:solidFill>
                  <a:srgbClr val="FF00FF"/>
                </a:solidFill>
              </a:rPr>
              <a:t>ATM</a:t>
            </a:r>
            <a:r>
              <a:rPr lang="en-US" sz="2400" dirty="0" smtClean="0"/>
              <a:t> (ataxia </a:t>
            </a:r>
            <a:r>
              <a:rPr lang="en-US" sz="2400" dirty="0" err="1" smtClean="0"/>
              <a:t>telangectasia</a:t>
            </a:r>
            <a:r>
              <a:rPr lang="en-US" sz="2400" dirty="0" smtClean="0"/>
              <a:t> mutated) </a:t>
            </a:r>
            <a:r>
              <a:rPr lang="en-US" sz="2400" dirty="0" smtClean="0">
                <a:solidFill>
                  <a:srgbClr val="FFFF00"/>
                </a:solidFill>
              </a:rPr>
              <a:t>recessive</a:t>
            </a:r>
            <a:r>
              <a:rPr lang="en-US" sz="2400" dirty="0" smtClean="0"/>
              <a:t> </a:t>
            </a:r>
            <a:r>
              <a:rPr lang="en-US" sz="2400" dirty="0" smtClean="0">
                <a:solidFill>
                  <a:srgbClr val="FF00FF"/>
                </a:solidFill>
              </a:rPr>
              <a:t>gene </a:t>
            </a:r>
            <a:r>
              <a:rPr lang="en-US" sz="2400" dirty="0" smtClean="0"/>
              <a:t>-</a:t>
            </a:r>
          </a:p>
          <a:p>
            <a:pPr lvl="1">
              <a:lnSpc>
                <a:spcPct val="80000"/>
              </a:lnSpc>
              <a:buFont typeface="Wingdings" pitchFamily="2" charset="2"/>
              <a:buNone/>
            </a:pPr>
            <a:r>
              <a:rPr lang="en-US" sz="2400" dirty="0" smtClean="0"/>
              <a:t>    encodes a mutated </a:t>
            </a:r>
            <a:r>
              <a:rPr lang="en-US" sz="2400" dirty="0" smtClean="0">
                <a:solidFill>
                  <a:srgbClr val="FF00FF"/>
                </a:solidFill>
              </a:rPr>
              <a:t>protein </a:t>
            </a:r>
            <a:r>
              <a:rPr lang="en-US" sz="2400" dirty="0" err="1" smtClean="0">
                <a:solidFill>
                  <a:srgbClr val="FF00FF"/>
                </a:solidFill>
              </a:rPr>
              <a:t>kinase</a:t>
            </a:r>
            <a:r>
              <a:rPr lang="en-US" sz="2400" dirty="0" smtClean="0"/>
              <a:t> involved in </a:t>
            </a:r>
            <a:r>
              <a:rPr lang="en-US" sz="2400" dirty="0" smtClean="0">
                <a:solidFill>
                  <a:srgbClr val="FF00FF"/>
                </a:solidFill>
              </a:rPr>
              <a:t>DNA repair </a:t>
            </a:r>
          </a:p>
          <a:p>
            <a:pPr lvl="1">
              <a:lnSpc>
                <a:spcPct val="80000"/>
              </a:lnSpc>
            </a:pPr>
            <a:r>
              <a:rPr lang="en-US" sz="2400" dirty="0" smtClean="0">
                <a:sym typeface="Wingdings" pitchFamily="2" charset="2"/>
              </a:rPr>
              <a:t>Treatment</a:t>
            </a:r>
            <a:r>
              <a:rPr lang="en-US" sz="2400" dirty="0">
                <a:sym typeface="Wingdings" pitchFamily="2" charset="2"/>
              </a:rPr>
              <a:t>:</a:t>
            </a:r>
            <a:r>
              <a:rPr lang="en-US" sz="2400" dirty="0">
                <a:solidFill>
                  <a:srgbClr val="FF00FF"/>
                </a:solidFill>
                <a:sym typeface="Wingdings" pitchFamily="2" charset="2"/>
              </a:rPr>
              <a:t> </a:t>
            </a:r>
          </a:p>
          <a:p>
            <a:pPr lvl="2">
              <a:lnSpc>
                <a:spcPct val="80000"/>
              </a:lnSpc>
            </a:pPr>
            <a:r>
              <a:rPr lang="en-US" sz="2400" dirty="0">
                <a:solidFill>
                  <a:srgbClr val="FF00FF"/>
                </a:solidFill>
                <a:sym typeface="Wingdings" pitchFamily="2" charset="2"/>
              </a:rPr>
              <a:t>prevent exposure to radiation</a:t>
            </a:r>
          </a:p>
          <a:p>
            <a:pPr lvl="2">
              <a:lnSpc>
                <a:spcPct val="80000"/>
              </a:lnSpc>
            </a:pPr>
            <a:r>
              <a:rPr lang="en-US" sz="2400" dirty="0">
                <a:solidFill>
                  <a:srgbClr val="FF00FF"/>
                </a:solidFill>
                <a:sym typeface="Wingdings" pitchFamily="2" charset="2"/>
              </a:rPr>
              <a:t>treat infections, malignancy</a:t>
            </a:r>
          </a:p>
          <a:p>
            <a:pPr lvl="1">
              <a:lnSpc>
                <a:spcPct val="80000"/>
              </a:lnSpc>
            </a:pPr>
            <a:r>
              <a:rPr lang="en-US" sz="2400" dirty="0"/>
              <a:t>neurologic symptoms:</a:t>
            </a:r>
          </a:p>
          <a:p>
            <a:pPr lvl="2">
              <a:lnSpc>
                <a:spcPct val="80000"/>
              </a:lnSpc>
            </a:pPr>
            <a:r>
              <a:rPr lang="en-US" sz="2400" dirty="0"/>
              <a:t>ataxic gait			</a:t>
            </a:r>
            <a:r>
              <a:rPr lang="en-US" sz="2400" dirty="0" smtClean="0"/>
              <a:t>- </a:t>
            </a:r>
            <a:r>
              <a:rPr lang="en-US" sz="2400" dirty="0" err="1" smtClean="0"/>
              <a:t>dystonia</a:t>
            </a:r>
            <a:r>
              <a:rPr lang="en-US" sz="2400" dirty="0"/>
              <a:t>, chorea, tics</a:t>
            </a:r>
          </a:p>
          <a:p>
            <a:pPr lvl="2">
              <a:lnSpc>
                <a:spcPct val="80000"/>
              </a:lnSpc>
            </a:pPr>
            <a:r>
              <a:rPr lang="en-US" sz="2400" dirty="0" smtClean="0"/>
              <a:t>unusual eye movements </a:t>
            </a:r>
            <a:endParaRPr lang="en-US" sz="2400" dirty="0"/>
          </a:p>
          <a:p>
            <a:pPr lvl="2">
              <a:lnSpc>
                <a:spcPct val="80000"/>
              </a:lnSpc>
            </a:pPr>
            <a:r>
              <a:rPr lang="en-US" sz="2400" dirty="0"/>
              <a:t>peripheral neuropathy 	</a:t>
            </a:r>
            <a:r>
              <a:rPr lang="en-US" sz="2400" dirty="0" smtClean="0"/>
              <a:t>- </a:t>
            </a:r>
            <a:r>
              <a:rPr lang="en-US" sz="2400" dirty="0" err="1" smtClean="0"/>
              <a:t>dysphagia</a:t>
            </a:r>
            <a:r>
              <a:rPr lang="en-US" sz="2400" dirty="0" smtClean="0"/>
              <a:t>, choking</a:t>
            </a:r>
            <a:endParaRPr lang="en-US" sz="2400" dirty="0"/>
          </a:p>
          <a:p>
            <a:pPr lvl="1">
              <a:lnSpc>
                <a:spcPct val="80000"/>
              </a:lnSpc>
            </a:pPr>
            <a:r>
              <a:rPr lang="en-US" sz="2400" dirty="0"/>
              <a:t>non-neurologic symptoms:</a:t>
            </a:r>
          </a:p>
          <a:p>
            <a:pPr lvl="2">
              <a:lnSpc>
                <a:spcPct val="80000"/>
              </a:lnSpc>
            </a:pPr>
            <a:r>
              <a:rPr lang="en-US" sz="2400" dirty="0" err="1">
                <a:solidFill>
                  <a:srgbClr val="FF00FF"/>
                </a:solidFill>
              </a:rPr>
              <a:t>telangectasias</a:t>
            </a:r>
            <a:r>
              <a:rPr lang="en-US" sz="2400" dirty="0"/>
              <a:t> (&gt; 2 years old), 1</a:t>
            </a:r>
            <a:r>
              <a:rPr lang="en-US" sz="2400" baseline="30000" dirty="0"/>
              <a:t>st</a:t>
            </a:r>
            <a:r>
              <a:rPr lang="en-US" sz="2400" dirty="0"/>
              <a:t> in conjunctiva</a:t>
            </a:r>
          </a:p>
          <a:p>
            <a:pPr lvl="2">
              <a:lnSpc>
                <a:spcPct val="80000"/>
              </a:lnSpc>
            </a:pPr>
            <a:r>
              <a:rPr lang="en-US" sz="2400" dirty="0">
                <a:solidFill>
                  <a:srgbClr val="FF00FF"/>
                </a:solidFill>
              </a:rPr>
              <a:t>premature gray hair</a:t>
            </a:r>
            <a:r>
              <a:rPr lang="en-US" sz="2400" dirty="0"/>
              <a:t> and </a:t>
            </a:r>
            <a:r>
              <a:rPr lang="en-US" sz="2400" dirty="0">
                <a:solidFill>
                  <a:srgbClr val="FF00FF"/>
                </a:solidFill>
              </a:rPr>
              <a:t>senile </a:t>
            </a:r>
            <a:r>
              <a:rPr lang="en-US" sz="2400" dirty="0" err="1">
                <a:solidFill>
                  <a:srgbClr val="FF00FF"/>
                </a:solidFill>
              </a:rPr>
              <a:t>keratosis</a:t>
            </a:r>
            <a:r>
              <a:rPr lang="en-US" sz="2400" dirty="0"/>
              <a:t> (premature aging)</a:t>
            </a:r>
          </a:p>
          <a:p>
            <a:pPr lvl="2">
              <a:lnSpc>
                <a:spcPct val="80000"/>
              </a:lnSpc>
            </a:pPr>
            <a:r>
              <a:rPr lang="en-US" sz="2400" dirty="0"/>
              <a:t>atrophy of thymus / lymphoid tissues, low WBC, </a:t>
            </a:r>
            <a:r>
              <a:rPr lang="en-US" sz="2400" dirty="0">
                <a:solidFill>
                  <a:srgbClr val="FF00FF"/>
                </a:solidFill>
              </a:rPr>
              <a:t>low </a:t>
            </a:r>
            <a:r>
              <a:rPr lang="en-US" sz="2400" dirty="0" err="1">
                <a:solidFill>
                  <a:srgbClr val="FF00FF"/>
                </a:solidFill>
              </a:rPr>
              <a:t>IgA</a:t>
            </a:r>
            <a:r>
              <a:rPr lang="en-US" sz="2400" dirty="0">
                <a:solidFill>
                  <a:srgbClr val="FF00FF"/>
                </a:solidFill>
              </a:rPr>
              <a:t> / </a:t>
            </a:r>
            <a:r>
              <a:rPr lang="en-US" sz="2400" dirty="0" err="1">
                <a:solidFill>
                  <a:srgbClr val="FF00FF"/>
                </a:solidFill>
              </a:rPr>
              <a:t>IgE</a:t>
            </a:r>
            <a:r>
              <a:rPr lang="en-US" sz="2400" dirty="0">
                <a:solidFill>
                  <a:srgbClr val="FF00FF"/>
                </a:solidFill>
              </a:rPr>
              <a:t> / </a:t>
            </a:r>
            <a:r>
              <a:rPr lang="en-US" sz="2400" dirty="0" err="1">
                <a:solidFill>
                  <a:srgbClr val="FF00FF"/>
                </a:solidFill>
              </a:rPr>
              <a:t>IgG</a:t>
            </a:r>
            <a:r>
              <a:rPr lang="en-US" sz="2400" dirty="0"/>
              <a:t> </a:t>
            </a:r>
            <a:r>
              <a:rPr lang="en-US" sz="2400" dirty="0">
                <a:sym typeface="Wingdings" pitchFamily="2" charset="2"/>
              </a:rPr>
              <a:t> infections </a:t>
            </a:r>
          </a:p>
          <a:p>
            <a:pPr lvl="2">
              <a:lnSpc>
                <a:spcPct val="80000"/>
              </a:lnSpc>
            </a:pPr>
            <a:r>
              <a:rPr lang="en-US" sz="2400" dirty="0">
                <a:solidFill>
                  <a:srgbClr val="FF00FF"/>
                </a:solidFill>
                <a:sym typeface="Wingdings" pitchFamily="2" charset="2"/>
              </a:rPr>
              <a:t>lymphoma, </a:t>
            </a:r>
            <a:r>
              <a:rPr lang="en-US" sz="2400" dirty="0" smtClean="0">
                <a:solidFill>
                  <a:srgbClr val="FF00FF"/>
                </a:solidFill>
                <a:sym typeface="Wingdings" pitchFamily="2" charset="2"/>
              </a:rPr>
              <a:t>leukemia, </a:t>
            </a:r>
            <a:r>
              <a:rPr lang="en-US" sz="2400" dirty="0" smtClean="0">
                <a:solidFill>
                  <a:srgbClr val="FF00FF"/>
                </a:solidFill>
              </a:rPr>
              <a:t>elevated </a:t>
            </a:r>
            <a:r>
              <a:rPr lang="en-US" sz="2400" dirty="0">
                <a:solidFill>
                  <a:srgbClr val="FF00FF"/>
                </a:solidFill>
              </a:rPr>
              <a:t>alpha fetoprotein (AFP)</a:t>
            </a:r>
          </a:p>
          <a:p>
            <a:pPr lvl="2">
              <a:lnSpc>
                <a:spcPct val="80000"/>
              </a:lnSpc>
            </a:pPr>
            <a:endParaRPr lang="en-US" sz="2400" dirty="0">
              <a:solidFill>
                <a:srgbClr val="FF00FF"/>
              </a:solidFill>
            </a:endParaRPr>
          </a:p>
        </p:txBody>
      </p:sp>
    </p:spTree>
    <p:custDataLst>
      <p:tags r:id="rId1"/>
    </p:custData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295400" y="-381000"/>
            <a:ext cx="7543800" cy="1295400"/>
          </a:xfrm>
        </p:spPr>
        <p:txBody>
          <a:bodyPr/>
          <a:lstStyle/>
          <a:p>
            <a:r>
              <a:rPr lang="en-US" sz="2800" dirty="0">
                <a:solidFill>
                  <a:srgbClr val="FF00FF"/>
                </a:solidFill>
              </a:rPr>
              <a:t>CHRONIC OR PROGRESSIVE ATAXIA</a:t>
            </a:r>
          </a:p>
        </p:txBody>
      </p:sp>
      <p:sp>
        <p:nvSpPr>
          <p:cNvPr id="125955" name="Rectangle 3"/>
          <p:cNvSpPr>
            <a:spLocks noGrp="1" noChangeArrowheads="1"/>
          </p:cNvSpPr>
          <p:nvPr>
            <p:ph type="body" idx="1"/>
          </p:nvPr>
        </p:nvSpPr>
        <p:spPr>
          <a:xfrm>
            <a:off x="152400" y="914400"/>
            <a:ext cx="8610600" cy="5334000"/>
          </a:xfrm>
        </p:spPr>
        <p:txBody>
          <a:bodyPr/>
          <a:lstStyle/>
          <a:p>
            <a:r>
              <a:rPr lang="en-US" sz="2400" dirty="0" err="1">
                <a:solidFill>
                  <a:srgbClr val="FF00FF"/>
                </a:solidFill>
              </a:rPr>
              <a:t>Spinocerebellar</a:t>
            </a:r>
            <a:r>
              <a:rPr lang="en-US" sz="2400" dirty="0">
                <a:solidFill>
                  <a:srgbClr val="FF00FF"/>
                </a:solidFill>
              </a:rPr>
              <a:t> Ataxia</a:t>
            </a:r>
          </a:p>
          <a:p>
            <a:pPr lvl="1"/>
            <a:r>
              <a:rPr lang="en-US" sz="2400" dirty="0"/>
              <a:t>over 16 distinct genetic loci, mostly </a:t>
            </a:r>
            <a:r>
              <a:rPr lang="en-US" sz="2400" dirty="0" err="1"/>
              <a:t>autosomal</a:t>
            </a:r>
            <a:r>
              <a:rPr lang="en-US" sz="2400" dirty="0"/>
              <a:t> dominant</a:t>
            </a:r>
          </a:p>
          <a:p>
            <a:pPr lvl="1"/>
            <a:r>
              <a:rPr lang="en-US" sz="2400" dirty="0"/>
              <a:t>many due to </a:t>
            </a:r>
            <a:r>
              <a:rPr lang="en-US" sz="2400" dirty="0">
                <a:solidFill>
                  <a:srgbClr val="FF00FF"/>
                </a:solidFill>
              </a:rPr>
              <a:t>CAG expansion repeats</a:t>
            </a:r>
          </a:p>
          <a:p>
            <a:pPr lvl="1"/>
            <a:r>
              <a:rPr lang="en-US" sz="2400" dirty="0"/>
              <a:t>the larger the expansion, the earlier the age at onset</a:t>
            </a:r>
          </a:p>
          <a:p>
            <a:r>
              <a:rPr lang="en-US" sz="2400" dirty="0">
                <a:solidFill>
                  <a:srgbClr val="FF00FF"/>
                </a:solidFill>
              </a:rPr>
              <a:t>Vitamin E Deficiencies</a:t>
            </a:r>
          </a:p>
          <a:p>
            <a:pPr lvl="1"/>
            <a:r>
              <a:rPr lang="en-US" sz="2400" dirty="0"/>
              <a:t>Acquired – fat </a:t>
            </a:r>
            <a:r>
              <a:rPr lang="en-US" sz="2400" dirty="0" err="1"/>
              <a:t>malabsorption</a:t>
            </a:r>
            <a:endParaRPr lang="en-US" sz="2400" dirty="0"/>
          </a:p>
          <a:p>
            <a:pPr lvl="2"/>
            <a:r>
              <a:rPr lang="en-US" sz="2400" dirty="0"/>
              <a:t>ataxia, peripheral neuropathy, retinitis </a:t>
            </a:r>
            <a:r>
              <a:rPr lang="en-US" sz="2400" dirty="0" err="1"/>
              <a:t>pigmentosa</a:t>
            </a:r>
            <a:endParaRPr lang="en-US" sz="2400" dirty="0"/>
          </a:p>
          <a:p>
            <a:pPr lvl="1"/>
            <a:r>
              <a:rPr lang="en-US" sz="2400" dirty="0" err="1"/>
              <a:t>Abetalipoproteinemia</a:t>
            </a:r>
            <a:r>
              <a:rPr lang="en-US" sz="2400" dirty="0"/>
              <a:t> (</a:t>
            </a:r>
            <a:r>
              <a:rPr lang="en-US" sz="2400" dirty="0" err="1"/>
              <a:t>Bassen-Kornzweig</a:t>
            </a:r>
            <a:r>
              <a:rPr lang="en-US" sz="2400" dirty="0"/>
              <a:t> disease)</a:t>
            </a:r>
          </a:p>
          <a:p>
            <a:pPr lvl="2"/>
            <a:r>
              <a:rPr lang="en-US" sz="2400" dirty="0"/>
              <a:t>mutations in </a:t>
            </a:r>
            <a:r>
              <a:rPr lang="en-US" sz="2400" dirty="0" err="1"/>
              <a:t>microsomal</a:t>
            </a:r>
            <a:r>
              <a:rPr lang="en-US" sz="2400" dirty="0"/>
              <a:t> triglyceride transfer protein gene (</a:t>
            </a:r>
            <a:r>
              <a:rPr lang="en-US" sz="2400" dirty="0">
                <a:solidFill>
                  <a:srgbClr val="FF00FF"/>
                </a:solidFill>
              </a:rPr>
              <a:t>MTP gene</a:t>
            </a:r>
            <a:r>
              <a:rPr lang="en-US" sz="2400" dirty="0"/>
              <a:t>), </a:t>
            </a:r>
            <a:r>
              <a:rPr lang="en-US" sz="2400" dirty="0" err="1"/>
              <a:t>autosomal</a:t>
            </a:r>
            <a:r>
              <a:rPr lang="en-US" sz="2400" dirty="0"/>
              <a:t> recessive</a:t>
            </a:r>
          </a:p>
          <a:p>
            <a:pPr lvl="2"/>
            <a:r>
              <a:rPr lang="en-US" sz="2400" dirty="0"/>
              <a:t>In infants, </a:t>
            </a:r>
            <a:r>
              <a:rPr lang="en-US" sz="2400" dirty="0" err="1"/>
              <a:t>steatorrhea</a:t>
            </a:r>
            <a:r>
              <a:rPr lang="en-US" sz="2400" dirty="0"/>
              <a:t> and </a:t>
            </a:r>
            <a:r>
              <a:rPr lang="en-US" sz="2400" dirty="0" err="1"/>
              <a:t>malabsorption</a:t>
            </a:r>
            <a:endParaRPr lang="en-US" sz="2400" dirty="0"/>
          </a:p>
          <a:p>
            <a:pPr lvl="2"/>
            <a:r>
              <a:rPr lang="en-US" sz="2400" dirty="0" err="1"/>
              <a:t>Dx</a:t>
            </a:r>
            <a:r>
              <a:rPr lang="en-US" sz="2400" dirty="0"/>
              <a:t>:  absence of </a:t>
            </a:r>
            <a:r>
              <a:rPr lang="en-US" sz="2400" dirty="0" err="1"/>
              <a:t>apolipoprotein</a:t>
            </a:r>
            <a:r>
              <a:rPr lang="en-US" sz="2400" dirty="0"/>
              <a:t> B in plasma</a:t>
            </a:r>
          </a:p>
          <a:p>
            <a:pPr lvl="2"/>
            <a:r>
              <a:rPr lang="en-US" sz="2400" dirty="0" err="1"/>
              <a:t>Tx</a:t>
            </a:r>
            <a:r>
              <a:rPr lang="en-US" sz="2400" dirty="0"/>
              <a:t>:  fat restriction and large doses of vitamin E</a:t>
            </a:r>
          </a:p>
        </p:txBody>
      </p:sp>
    </p:spTree>
    <p:custDataLst>
      <p:tags r:id="rId1"/>
    </p:custData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sz="3200">
                <a:solidFill>
                  <a:srgbClr val="0099FF"/>
                </a:solidFill>
              </a:rPr>
              <a:t>Neurocutaneous Syndromes</a:t>
            </a:r>
          </a:p>
        </p:txBody>
      </p:sp>
      <p:sp>
        <p:nvSpPr>
          <p:cNvPr id="183299" name="Rectangle 3"/>
          <p:cNvSpPr>
            <a:spLocks noGrp="1" noChangeArrowheads="1"/>
          </p:cNvSpPr>
          <p:nvPr>
            <p:ph type="body" idx="1"/>
          </p:nvPr>
        </p:nvSpPr>
        <p:spPr/>
        <p:txBody>
          <a:bodyPr/>
          <a:lstStyle/>
          <a:p>
            <a:r>
              <a:rPr lang="en-US"/>
              <a:t>Neurofibromatosis</a:t>
            </a:r>
          </a:p>
          <a:p>
            <a:r>
              <a:rPr lang="en-US"/>
              <a:t>Tuberous Sclerosis</a:t>
            </a:r>
          </a:p>
          <a:p>
            <a:r>
              <a:rPr lang="en-US"/>
              <a:t>Sturge Weber</a:t>
            </a:r>
          </a:p>
        </p:txBody>
      </p:sp>
    </p:spTree>
    <p:custDataLst>
      <p:tags r:id="rId1"/>
    </p:custData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533400" y="-381000"/>
            <a:ext cx="7543800" cy="1295400"/>
          </a:xfrm>
        </p:spPr>
        <p:txBody>
          <a:bodyPr/>
          <a:lstStyle/>
          <a:p>
            <a:r>
              <a:rPr lang="en-US" sz="2800" dirty="0">
                <a:solidFill>
                  <a:srgbClr val="00FF00"/>
                </a:solidFill>
              </a:rPr>
              <a:t>Neurofibromatosis</a:t>
            </a:r>
          </a:p>
        </p:txBody>
      </p:sp>
      <p:sp>
        <p:nvSpPr>
          <p:cNvPr id="182275" name="Rectangle 3"/>
          <p:cNvSpPr>
            <a:spLocks noGrp="1" noChangeArrowheads="1"/>
          </p:cNvSpPr>
          <p:nvPr>
            <p:ph type="body" idx="1"/>
          </p:nvPr>
        </p:nvSpPr>
        <p:spPr>
          <a:xfrm>
            <a:off x="762000" y="1219200"/>
            <a:ext cx="9144000" cy="6096000"/>
          </a:xfrm>
        </p:spPr>
        <p:txBody>
          <a:bodyPr/>
          <a:lstStyle/>
          <a:p>
            <a:pPr>
              <a:lnSpc>
                <a:spcPct val="90000"/>
              </a:lnSpc>
            </a:pPr>
            <a:r>
              <a:rPr lang="en-US" sz="2800" dirty="0" err="1"/>
              <a:t>Autosomal</a:t>
            </a:r>
            <a:r>
              <a:rPr lang="en-US" sz="2800" dirty="0"/>
              <a:t> dominant</a:t>
            </a:r>
          </a:p>
          <a:p>
            <a:pPr>
              <a:lnSpc>
                <a:spcPct val="90000"/>
              </a:lnSpc>
            </a:pPr>
            <a:r>
              <a:rPr lang="en-US" sz="2800" dirty="0" smtClean="0"/>
              <a:t>NF </a:t>
            </a:r>
            <a:r>
              <a:rPr lang="en-US" sz="2800" dirty="0"/>
              <a:t>1 </a:t>
            </a:r>
            <a:endParaRPr lang="en-US" sz="2800" dirty="0" smtClean="0"/>
          </a:p>
          <a:p>
            <a:pPr lvl="1">
              <a:lnSpc>
                <a:spcPct val="90000"/>
              </a:lnSpc>
            </a:pPr>
            <a:r>
              <a:rPr lang="en-US" sz="2800" dirty="0" smtClean="0"/>
              <a:t>1:3500 incidence                                 </a:t>
            </a:r>
            <a:endParaRPr lang="en-US" sz="2800" dirty="0"/>
          </a:p>
          <a:p>
            <a:pPr lvl="1">
              <a:lnSpc>
                <a:spcPct val="90000"/>
              </a:lnSpc>
            </a:pPr>
            <a:r>
              <a:rPr lang="en-US" sz="2800" dirty="0" smtClean="0"/>
              <a:t>Mutation </a:t>
            </a:r>
            <a:r>
              <a:rPr lang="en-US" sz="2800" dirty="0"/>
              <a:t>in </a:t>
            </a:r>
            <a:r>
              <a:rPr lang="en-US" sz="2800" u="sng" dirty="0" err="1">
                <a:solidFill>
                  <a:srgbClr val="00FF00"/>
                </a:solidFill>
              </a:rPr>
              <a:t>Neurofibromin</a:t>
            </a:r>
            <a:r>
              <a:rPr lang="en-US" sz="2800" dirty="0">
                <a:solidFill>
                  <a:srgbClr val="00FF00"/>
                </a:solidFill>
              </a:rPr>
              <a:t> </a:t>
            </a:r>
            <a:r>
              <a:rPr lang="en-US" sz="2800" dirty="0" smtClean="0"/>
              <a:t>on chromosome 17</a:t>
            </a:r>
          </a:p>
          <a:p>
            <a:pPr lvl="2">
              <a:lnSpc>
                <a:spcPct val="90000"/>
              </a:lnSpc>
              <a:buNone/>
            </a:pPr>
            <a:endParaRPr lang="en-US" sz="2800" dirty="0" smtClean="0"/>
          </a:p>
          <a:p>
            <a:pPr lvl="2">
              <a:lnSpc>
                <a:spcPct val="90000"/>
              </a:lnSpc>
              <a:buNone/>
            </a:pPr>
            <a:r>
              <a:rPr lang="en-US" sz="2800" dirty="0" smtClean="0"/>
              <a:t>       </a:t>
            </a:r>
          </a:p>
          <a:p>
            <a:pPr>
              <a:lnSpc>
                <a:spcPct val="90000"/>
              </a:lnSpc>
            </a:pPr>
            <a:r>
              <a:rPr lang="en-US" sz="2800" dirty="0" smtClean="0"/>
              <a:t>NF 2 </a:t>
            </a:r>
          </a:p>
          <a:p>
            <a:pPr lvl="1">
              <a:lnSpc>
                <a:spcPct val="90000"/>
              </a:lnSpc>
            </a:pPr>
            <a:r>
              <a:rPr lang="en-US" sz="2800" dirty="0" smtClean="0"/>
              <a:t>1:40,000 incidence</a:t>
            </a:r>
          </a:p>
          <a:p>
            <a:pPr lvl="1">
              <a:lnSpc>
                <a:spcPct val="90000"/>
              </a:lnSpc>
            </a:pPr>
            <a:r>
              <a:rPr lang="en-US" sz="2800" dirty="0" smtClean="0">
                <a:solidFill>
                  <a:srgbClr val="FF0000"/>
                </a:solidFill>
              </a:rPr>
              <a:t>Deafness (bilateral)</a:t>
            </a:r>
          </a:p>
          <a:p>
            <a:pPr lvl="1">
              <a:lnSpc>
                <a:spcPct val="90000"/>
              </a:lnSpc>
            </a:pPr>
            <a:r>
              <a:rPr lang="en-US" sz="2800" dirty="0" smtClean="0"/>
              <a:t>CNS tumors</a:t>
            </a:r>
          </a:p>
          <a:p>
            <a:pPr lvl="1">
              <a:lnSpc>
                <a:spcPct val="90000"/>
              </a:lnSpc>
            </a:pPr>
            <a:r>
              <a:rPr lang="en-US" sz="2800" dirty="0" smtClean="0"/>
              <a:t>Mutation in </a:t>
            </a:r>
            <a:r>
              <a:rPr lang="en-US" sz="2800" u="sng" dirty="0" smtClean="0">
                <a:solidFill>
                  <a:srgbClr val="00FF00"/>
                </a:solidFill>
              </a:rPr>
              <a:t>Merlin</a:t>
            </a:r>
            <a:r>
              <a:rPr lang="en-US" sz="2800" dirty="0" smtClean="0"/>
              <a:t> on chromosome 22</a:t>
            </a:r>
            <a:endParaRPr lang="en-US" sz="2800" dirty="0"/>
          </a:p>
          <a:p>
            <a:pPr lvl="2">
              <a:lnSpc>
                <a:spcPct val="90000"/>
              </a:lnSpc>
            </a:pPr>
            <a:endParaRPr lang="en-US" sz="2800" dirty="0"/>
          </a:p>
          <a:p>
            <a:pPr lvl="2">
              <a:lnSpc>
                <a:spcPct val="90000"/>
              </a:lnSpc>
            </a:pPr>
            <a:endParaRPr lang="en-US" sz="1900" dirty="0"/>
          </a:p>
          <a:p>
            <a:pPr lvl="1">
              <a:lnSpc>
                <a:spcPct val="90000"/>
              </a:lnSpc>
            </a:pPr>
            <a:endParaRPr lang="en-US" sz="2000" dirty="0"/>
          </a:p>
        </p:txBody>
      </p:sp>
    </p:spTree>
    <p:custDataLst>
      <p:tags r:id="rId1"/>
    </p:custData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152400" y="-647700"/>
            <a:ext cx="7543800" cy="1295400"/>
          </a:xfrm>
        </p:spPr>
        <p:txBody>
          <a:bodyPr/>
          <a:lstStyle/>
          <a:p>
            <a:r>
              <a:rPr lang="en-US" sz="2800">
                <a:solidFill>
                  <a:srgbClr val="00FF00"/>
                </a:solidFill>
              </a:rPr>
              <a:t>Neurofibromatosis</a:t>
            </a:r>
          </a:p>
        </p:txBody>
      </p:sp>
      <p:sp>
        <p:nvSpPr>
          <p:cNvPr id="182275" name="Rectangle 3"/>
          <p:cNvSpPr>
            <a:spLocks noGrp="1" noChangeArrowheads="1"/>
          </p:cNvSpPr>
          <p:nvPr>
            <p:ph type="body" idx="1"/>
          </p:nvPr>
        </p:nvSpPr>
        <p:spPr>
          <a:xfrm>
            <a:off x="228600" y="533400"/>
            <a:ext cx="9144000" cy="6096000"/>
          </a:xfrm>
        </p:spPr>
        <p:txBody>
          <a:bodyPr/>
          <a:lstStyle/>
          <a:p>
            <a:pPr>
              <a:lnSpc>
                <a:spcPct val="90000"/>
              </a:lnSpc>
              <a:buNone/>
            </a:pPr>
            <a:endParaRPr lang="en-US" sz="1900" dirty="0">
              <a:solidFill>
                <a:srgbClr val="00FF00"/>
              </a:solidFill>
            </a:endParaRPr>
          </a:p>
          <a:p>
            <a:pPr>
              <a:lnSpc>
                <a:spcPct val="90000"/>
              </a:lnSpc>
            </a:pPr>
            <a:r>
              <a:rPr lang="en-US" sz="2400" dirty="0"/>
              <a:t>NF 1 </a:t>
            </a:r>
            <a:r>
              <a:rPr lang="en-US" sz="2400" dirty="0" smtClean="0"/>
              <a:t>criteria (need 2 of the following 9): </a:t>
            </a:r>
            <a:endParaRPr lang="en-US" sz="2400" dirty="0"/>
          </a:p>
          <a:p>
            <a:pPr lvl="1">
              <a:lnSpc>
                <a:spcPct val="90000"/>
              </a:lnSpc>
            </a:pPr>
            <a:r>
              <a:rPr lang="en-US" sz="2400" dirty="0"/>
              <a:t>+ </a:t>
            </a:r>
            <a:r>
              <a:rPr lang="en-US" sz="2400" dirty="0" err="1" smtClean="0"/>
              <a:t>FHx</a:t>
            </a:r>
            <a:r>
              <a:rPr lang="en-US" sz="2400" dirty="0" smtClean="0"/>
              <a:t> </a:t>
            </a:r>
            <a:r>
              <a:rPr lang="en-US" sz="2400" dirty="0"/>
              <a:t>( but ~ ½ cases sporadic mutation)</a:t>
            </a:r>
          </a:p>
          <a:p>
            <a:pPr lvl="1">
              <a:lnSpc>
                <a:spcPct val="90000"/>
              </a:lnSpc>
            </a:pPr>
            <a:r>
              <a:rPr lang="en-US" sz="2400" dirty="0" smtClean="0"/>
              <a:t>Skin criteria:</a:t>
            </a:r>
            <a:endParaRPr lang="en-US" sz="2400" dirty="0"/>
          </a:p>
          <a:p>
            <a:pPr lvl="2">
              <a:lnSpc>
                <a:spcPct val="90000"/>
              </a:lnSpc>
            </a:pPr>
            <a:r>
              <a:rPr lang="en-US" sz="2400" dirty="0">
                <a:solidFill>
                  <a:srgbClr val="00FF00"/>
                </a:solidFill>
              </a:rPr>
              <a:t>CAL</a:t>
            </a:r>
            <a:r>
              <a:rPr lang="en-US" sz="2400" dirty="0"/>
              <a:t> (need 6+, &gt; 0.5 cm </a:t>
            </a:r>
            <a:r>
              <a:rPr lang="en-US" sz="2400" dirty="0" err="1"/>
              <a:t>prepubertal</a:t>
            </a:r>
            <a:r>
              <a:rPr lang="en-US" sz="2400" dirty="0"/>
              <a:t>, &gt; 1.5 cm post-pubertal)</a:t>
            </a:r>
            <a:endParaRPr lang="en-US" sz="2400" dirty="0">
              <a:solidFill>
                <a:srgbClr val="00FF00"/>
              </a:solidFill>
            </a:endParaRPr>
          </a:p>
          <a:p>
            <a:pPr lvl="2">
              <a:lnSpc>
                <a:spcPct val="90000"/>
              </a:lnSpc>
            </a:pPr>
            <a:r>
              <a:rPr lang="en-US" sz="2400" dirty="0" err="1" smtClean="0">
                <a:solidFill>
                  <a:srgbClr val="00FF00"/>
                </a:solidFill>
              </a:rPr>
              <a:t>Neurofibromas</a:t>
            </a:r>
            <a:endParaRPr lang="en-US" sz="2400" dirty="0" smtClean="0">
              <a:solidFill>
                <a:srgbClr val="00FF00"/>
              </a:solidFill>
            </a:endParaRPr>
          </a:p>
          <a:p>
            <a:pPr lvl="2">
              <a:lnSpc>
                <a:spcPct val="90000"/>
              </a:lnSpc>
            </a:pPr>
            <a:r>
              <a:rPr lang="en-US" sz="2400" dirty="0" smtClean="0">
                <a:solidFill>
                  <a:srgbClr val="00FF00"/>
                </a:solidFill>
              </a:rPr>
              <a:t>Inguinal / </a:t>
            </a:r>
            <a:r>
              <a:rPr lang="en-US" sz="2400" dirty="0" err="1" smtClean="0">
                <a:solidFill>
                  <a:srgbClr val="00FF00"/>
                </a:solidFill>
              </a:rPr>
              <a:t>axillary</a:t>
            </a:r>
            <a:r>
              <a:rPr lang="en-US" sz="2400" dirty="0" smtClean="0">
                <a:solidFill>
                  <a:srgbClr val="00FF00"/>
                </a:solidFill>
              </a:rPr>
              <a:t> freckling</a:t>
            </a:r>
            <a:endParaRPr lang="en-US" sz="2400" dirty="0">
              <a:solidFill>
                <a:srgbClr val="00FF00"/>
              </a:solidFill>
            </a:endParaRPr>
          </a:p>
          <a:p>
            <a:pPr lvl="1">
              <a:lnSpc>
                <a:spcPct val="90000"/>
              </a:lnSpc>
            </a:pPr>
            <a:r>
              <a:rPr lang="en-US" sz="2400" dirty="0" smtClean="0"/>
              <a:t>Bone criteria:</a:t>
            </a:r>
            <a:endParaRPr lang="en-US" sz="2400" dirty="0"/>
          </a:p>
          <a:p>
            <a:pPr lvl="2">
              <a:lnSpc>
                <a:spcPct val="90000"/>
              </a:lnSpc>
            </a:pPr>
            <a:r>
              <a:rPr lang="en-US" sz="2400" dirty="0" err="1">
                <a:solidFill>
                  <a:srgbClr val="00FF00"/>
                </a:solidFill>
              </a:rPr>
              <a:t>Pseudarthrosis</a:t>
            </a:r>
            <a:r>
              <a:rPr lang="en-US" sz="2400" dirty="0"/>
              <a:t> (</a:t>
            </a:r>
            <a:r>
              <a:rPr lang="en-US" sz="2400" dirty="0" err="1"/>
              <a:t>angulation</a:t>
            </a:r>
            <a:r>
              <a:rPr lang="en-US" sz="2400" dirty="0"/>
              <a:t> deformity of long bone)</a:t>
            </a:r>
          </a:p>
          <a:p>
            <a:pPr lvl="2">
              <a:lnSpc>
                <a:spcPct val="90000"/>
              </a:lnSpc>
            </a:pPr>
            <a:r>
              <a:rPr lang="en-US" sz="2400" dirty="0">
                <a:solidFill>
                  <a:srgbClr val="00FF00"/>
                </a:solidFill>
              </a:rPr>
              <a:t>Scoliosis</a:t>
            </a:r>
          </a:p>
          <a:p>
            <a:pPr lvl="2">
              <a:lnSpc>
                <a:spcPct val="90000"/>
              </a:lnSpc>
            </a:pPr>
            <a:r>
              <a:rPr lang="en-US" sz="2400" dirty="0" err="1" smtClean="0">
                <a:solidFill>
                  <a:srgbClr val="00FF00"/>
                </a:solidFill>
              </a:rPr>
              <a:t>Hypoplasia</a:t>
            </a:r>
            <a:r>
              <a:rPr lang="en-US" sz="2400" dirty="0" smtClean="0">
                <a:solidFill>
                  <a:srgbClr val="00FF00"/>
                </a:solidFill>
              </a:rPr>
              <a:t> </a:t>
            </a:r>
            <a:r>
              <a:rPr lang="en-US" sz="2400" dirty="0"/>
              <a:t>of </a:t>
            </a:r>
            <a:r>
              <a:rPr lang="en-US" sz="2400" dirty="0">
                <a:solidFill>
                  <a:srgbClr val="00FF00"/>
                </a:solidFill>
              </a:rPr>
              <a:t>sphenoid bone</a:t>
            </a:r>
            <a:r>
              <a:rPr lang="en-US" sz="2400" dirty="0"/>
              <a:t> in base of skull</a:t>
            </a:r>
          </a:p>
          <a:p>
            <a:pPr lvl="1">
              <a:lnSpc>
                <a:spcPct val="90000"/>
              </a:lnSpc>
            </a:pPr>
            <a:r>
              <a:rPr lang="en-US" sz="2400" dirty="0" smtClean="0"/>
              <a:t>Eye criteria:</a:t>
            </a:r>
            <a:endParaRPr lang="en-US" sz="2400" dirty="0"/>
          </a:p>
          <a:p>
            <a:pPr lvl="2">
              <a:lnSpc>
                <a:spcPct val="90000"/>
              </a:lnSpc>
            </a:pPr>
            <a:r>
              <a:rPr lang="en-US" sz="2400" dirty="0" err="1">
                <a:solidFill>
                  <a:srgbClr val="00FF00"/>
                </a:solidFill>
              </a:rPr>
              <a:t>Lisch</a:t>
            </a:r>
            <a:r>
              <a:rPr lang="en-US" sz="2400" dirty="0">
                <a:solidFill>
                  <a:srgbClr val="00FF00"/>
                </a:solidFill>
              </a:rPr>
              <a:t> nodules </a:t>
            </a:r>
            <a:r>
              <a:rPr lang="en-US" sz="2400" dirty="0"/>
              <a:t>(</a:t>
            </a:r>
            <a:r>
              <a:rPr lang="en-US" sz="2400" dirty="0" err="1"/>
              <a:t>hamartomas</a:t>
            </a:r>
            <a:r>
              <a:rPr lang="en-US" sz="2400" dirty="0">
                <a:solidFill>
                  <a:srgbClr val="00FF00"/>
                </a:solidFill>
              </a:rPr>
              <a:t> </a:t>
            </a:r>
            <a:r>
              <a:rPr lang="en-US" sz="2400" dirty="0"/>
              <a:t>in the iris)</a:t>
            </a:r>
          </a:p>
          <a:p>
            <a:pPr lvl="2">
              <a:lnSpc>
                <a:spcPct val="90000"/>
              </a:lnSpc>
            </a:pPr>
            <a:r>
              <a:rPr lang="en-US" sz="2400" dirty="0"/>
              <a:t>Optic pallor (</a:t>
            </a:r>
            <a:r>
              <a:rPr lang="en-US" sz="2400" dirty="0">
                <a:solidFill>
                  <a:srgbClr val="00FF00"/>
                </a:solidFill>
              </a:rPr>
              <a:t>optic </a:t>
            </a:r>
            <a:r>
              <a:rPr lang="en-US" sz="2400" dirty="0" err="1">
                <a:solidFill>
                  <a:srgbClr val="00FF00"/>
                </a:solidFill>
              </a:rPr>
              <a:t>glioma</a:t>
            </a:r>
            <a:r>
              <a:rPr lang="en-US" sz="2400" dirty="0"/>
              <a:t>)</a:t>
            </a:r>
          </a:p>
          <a:p>
            <a:pPr lvl="2">
              <a:lnSpc>
                <a:spcPct val="90000"/>
              </a:lnSpc>
            </a:pPr>
            <a:endParaRPr lang="en-US" sz="1900" dirty="0"/>
          </a:p>
          <a:p>
            <a:pPr lvl="2">
              <a:lnSpc>
                <a:spcPct val="90000"/>
              </a:lnSpc>
            </a:pPr>
            <a:endParaRPr lang="en-US" sz="1900" dirty="0"/>
          </a:p>
          <a:p>
            <a:pPr lvl="1">
              <a:lnSpc>
                <a:spcPct val="90000"/>
              </a:lnSpc>
            </a:pPr>
            <a:endParaRPr lang="en-US" sz="2000" dirty="0"/>
          </a:p>
        </p:txBody>
      </p:sp>
    </p:spTree>
    <p:custDataLst>
      <p:tags r:id="rId1"/>
    </p:custData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rad.usuhs.mil/derm/lecture_notes/Images/NFvonR.jpg"/>
          <p:cNvPicPr>
            <a:picLocks noChangeAspect="1" noChangeArrowheads="1"/>
          </p:cNvPicPr>
          <p:nvPr/>
        </p:nvPicPr>
        <p:blipFill>
          <a:blip r:embed="rId4" cstate="print"/>
          <a:srcRect/>
          <a:stretch>
            <a:fillRect/>
          </a:stretch>
        </p:blipFill>
        <p:spPr bwMode="auto">
          <a:xfrm>
            <a:off x="609600" y="381000"/>
            <a:ext cx="3619500" cy="4352925"/>
          </a:xfrm>
          <a:prstGeom prst="rect">
            <a:avLst/>
          </a:prstGeom>
          <a:noFill/>
        </p:spPr>
      </p:pic>
      <p:pic>
        <p:nvPicPr>
          <p:cNvPr id="5124" name="Picture 4" descr=" ">
            <a:hlinkClick r:id="rId5"/>
          </p:cNvPr>
          <p:cNvPicPr>
            <a:picLocks noChangeAspect="1" noChangeArrowheads="1"/>
          </p:cNvPicPr>
          <p:nvPr/>
        </p:nvPicPr>
        <p:blipFill>
          <a:blip r:embed="rId6" cstate="print"/>
          <a:srcRect/>
          <a:stretch>
            <a:fillRect/>
          </a:stretch>
        </p:blipFill>
        <p:spPr bwMode="auto">
          <a:xfrm>
            <a:off x="5715000" y="2286000"/>
            <a:ext cx="2771775" cy="4191001"/>
          </a:xfrm>
          <a:prstGeom prst="rect">
            <a:avLst/>
          </a:prstGeom>
          <a:noFill/>
        </p:spPr>
      </p:pic>
      <p:sp>
        <p:nvSpPr>
          <p:cNvPr id="4" name="TextBox 3"/>
          <p:cNvSpPr txBox="1"/>
          <p:nvPr/>
        </p:nvSpPr>
        <p:spPr>
          <a:xfrm>
            <a:off x="2209800" y="2209800"/>
            <a:ext cx="990600" cy="461665"/>
          </a:xfrm>
          <a:prstGeom prst="rect">
            <a:avLst/>
          </a:prstGeom>
          <a:noFill/>
        </p:spPr>
        <p:txBody>
          <a:bodyPr wrap="square" rtlCol="0">
            <a:spAutoFit/>
          </a:bodyPr>
          <a:lstStyle/>
          <a:p>
            <a:r>
              <a:rPr lang="en-US" sz="2400" u="none" dirty="0" smtClean="0"/>
              <a:t>CAL</a:t>
            </a:r>
            <a:endParaRPr lang="en-US" sz="2400" u="none" dirty="0"/>
          </a:p>
        </p:txBody>
      </p:sp>
      <p:sp>
        <p:nvSpPr>
          <p:cNvPr id="5" name="TextBox 4"/>
          <p:cNvSpPr txBox="1"/>
          <p:nvPr/>
        </p:nvSpPr>
        <p:spPr>
          <a:xfrm>
            <a:off x="2286000" y="4191000"/>
            <a:ext cx="990600" cy="461665"/>
          </a:xfrm>
          <a:prstGeom prst="rect">
            <a:avLst/>
          </a:prstGeom>
          <a:noFill/>
        </p:spPr>
        <p:txBody>
          <a:bodyPr wrap="square" rtlCol="0">
            <a:spAutoFit/>
          </a:bodyPr>
          <a:lstStyle/>
          <a:p>
            <a:r>
              <a:rPr lang="en-US" sz="2400" u="none" dirty="0" smtClean="0"/>
              <a:t>CAL</a:t>
            </a:r>
            <a:endParaRPr lang="en-US" sz="2400" u="none" dirty="0"/>
          </a:p>
        </p:txBody>
      </p:sp>
      <p:sp>
        <p:nvSpPr>
          <p:cNvPr id="7" name="TextBox 6"/>
          <p:cNvSpPr txBox="1"/>
          <p:nvPr/>
        </p:nvSpPr>
        <p:spPr>
          <a:xfrm>
            <a:off x="2286000" y="3048001"/>
            <a:ext cx="2362200" cy="461665"/>
          </a:xfrm>
          <a:prstGeom prst="rect">
            <a:avLst/>
          </a:prstGeom>
          <a:noFill/>
        </p:spPr>
        <p:txBody>
          <a:bodyPr wrap="square" rtlCol="0">
            <a:spAutoFit/>
          </a:bodyPr>
          <a:lstStyle/>
          <a:p>
            <a:r>
              <a:rPr lang="en-US" sz="2400" u="none" dirty="0" err="1" smtClean="0"/>
              <a:t>Neurofibroma</a:t>
            </a:r>
            <a:endParaRPr lang="en-US" sz="2400" u="none" dirty="0"/>
          </a:p>
        </p:txBody>
      </p:sp>
      <p:sp>
        <p:nvSpPr>
          <p:cNvPr id="8" name="TextBox 7"/>
          <p:cNvSpPr txBox="1"/>
          <p:nvPr/>
        </p:nvSpPr>
        <p:spPr>
          <a:xfrm>
            <a:off x="5943600" y="5943600"/>
            <a:ext cx="2667000" cy="461665"/>
          </a:xfrm>
          <a:prstGeom prst="rect">
            <a:avLst/>
          </a:prstGeom>
          <a:noFill/>
        </p:spPr>
        <p:txBody>
          <a:bodyPr wrap="square" rtlCol="0">
            <a:spAutoFit/>
          </a:bodyPr>
          <a:lstStyle/>
          <a:p>
            <a:r>
              <a:rPr lang="en-US" sz="2400" u="none" dirty="0" err="1" smtClean="0"/>
              <a:t>Axillary</a:t>
            </a:r>
            <a:r>
              <a:rPr lang="en-US" sz="2400" u="none" dirty="0" smtClean="0"/>
              <a:t> Freckling</a:t>
            </a:r>
            <a:endParaRPr lang="en-US" sz="2400" u="none" dirty="0"/>
          </a:p>
        </p:txBody>
      </p:sp>
    </p:spTree>
    <p:custDataLst>
      <p:tags r:id="rId1"/>
    </p:custData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208.96.47.3/images/community/dermatlas/Congenotal_pseudarthrosis_tibia_1_061207_thumb.png"/>
          <p:cNvPicPr>
            <a:picLocks noChangeAspect="1" noChangeArrowheads="1"/>
          </p:cNvPicPr>
          <p:nvPr/>
        </p:nvPicPr>
        <p:blipFill>
          <a:blip r:embed="rId4" cstate="print"/>
          <a:srcRect/>
          <a:stretch>
            <a:fillRect/>
          </a:stretch>
        </p:blipFill>
        <p:spPr bwMode="auto">
          <a:xfrm>
            <a:off x="228600" y="2057400"/>
            <a:ext cx="1900428" cy="4419600"/>
          </a:xfrm>
          <a:prstGeom prst="rect">
            <a:avLst/>
          </a:prstGeom>
          <a:noFill/>
        </p:spPr>
      </p:pic>
      <p:pic>
        <p:nvPicPr>
          <p:cNvPr id="4100" name="Picture 4" descr="http://www.acta-ortho.gr/v57t2/Fig%201.jpg"/>
          <p:cNvPicPr>
            <a:picLocks noChangeAspect="1" noChangeArrowheads="1"/>
          </p:cNvPicPr>
          <p:nvPr/>
        </p:nvPicPr>
        <p:blipFill>
          <a:blip r:embed="rId5" cstate="print"/>
          <a:srcRect/>
          <a:stretch>
            <a:fillRect/>
          </a:stretch>
        </p:blipFill>
        <p:spPr bwMode="auto">
          <a:xfrm>
            <a:off x="2590800" y="762000"/>
            <a:ext cx="2857500" cy="3629025"/>
          </a:xfrm>
          <a:prstGeom prst="rect">
            <a:avLst/>
          </a:prstGeom>
          <a:noFill/>
        </p:spPr>
      </p:pic>
      <p:pic>
        <p:nvPicPr>
          <p:cNvPr id="4102" name="Picture 6" descr="http://www.ajnr.org/content/vol23/issue4/images/large/j40320121003.jpeg"/>
          <p:cNvPicPr>
            <a:picLocks noChangeAspect="1" noChangeArrowheads="1"/>
          </p:cNvPicPr>
          <p:nvPr/>
        </p:nvPicPr>
        <p:blipFill>
          <a:blip r:embed="rId6" cstate="print"/>
          <a:srcRect/>
          <a:stretch>
            <a:fillRect/>
          </a:stretch>
        </p:blipFill>
        <p:spPr bwMode="auto">
          <a:xfrm>
            <a:off x="5562600" y="2895600"/>
            <a:ext cx="3352800" cy="3405393"/>
          </a:xfrm>
          <a:prstGeom prst="rect">
            <a:avLst/>
          </a:prstGeom>
          <a:noFill/>
        </p:spPr>
      </p:pic>
      <p:sp>
        <p:nvSpPr>
          <p:cNvPr id="5" name="TextBox 4"/>
          <p:cNvSpPr txBox="1"/>
          <p:nvPr/>
        </p:nvSpPr>
        <p:spPr>
          <a:xfrm>
            <a:off x="152400" y="1447800"/>
            <a:ext cx="2667000" cy="461665"/>
          </a:xfrm>
          <a:prstGeom prst="rect">
            <a:avLst/>
          </a:prstGeom>
          <a:noFill/>
        </p:spPr>
        <p:txBody>
          <a:bodyPr wrap="square" rtlCol="0">
            <a:spAutoFit/>
          </a:bodyPr>
          <a:lstStyle/>
          <a:p>
            <a:r>
              <a:rPr lang="en-US" sz="2400" u="none" dirty="0" err="1" smtClean="0"/>
              <a:t>Pseudarthrosis</a:t>
            </a:r>
            <a:endParaRPr lang="en-US" sz="2400" u="none" dirty="0"/>
          </a:p>
        </p:txBody>
      </p:sp>
      <p:sp>
        <p:nvSpPr>
          <p:cNvPr id="6" name="TextBox 5"/>
          <p:cNvSpPr txBox="1"/>
          <p:nvPr/>
        </p:nvSpPr>
        <p:spPr>
          <a:xfrm>
            <a:off x="3352800" y="4419600"/>
            <a:ext cx="1524000" cy="461665"/>
          </a:xfrm>
          <a:prstGeom prst="rect">
            <a:avLst/>
          </a:prstGeom>
          <a:noFill/>
        </p:spPr>
        <p:txBody>
          <a:bodyPr wrap="square" rtlCol="0">
            <a:spAutoFit/>
          </a:bodyPr>
          <a:lstStyle/>
          <a:p>
            <a:r>
              <a:rPr lang="en-US" sz="2400" u="none" dirty="0" smtClean="0"/>
              <a:t>Scoliosis</a:t>
            </a:r>
            <a:endParaRPr lang="en-US" sz="2400" u="none" dirty="0"/>
          </a:p>
        </p:txBody>
      </p:sp>
      <p:sp>
        <p:nvSpPr>
          <p:cNvPr id="7" name="TextBox 6"/>
          <p:cNvSpPr txBox="1"/>
          <p:nvPr/>
        </p:nvSpPr>
        <p:spPr>
          <a:xfrm>
            <a:off x="6019800" y="1981200"/>
            <a:ext cx="2514600" cy="830997"/>
          </a:xfrm>
          <a:prstGeom prst="rect">
            <a:avLst/>
          </a:prstGeom>
          <a:noFill/>
        </p:spPr>
        <p:txBody>
          <a:bodyPr wrap="square" rtlCol="0">
            <a:spAutoFit/>
          </a:bodyPr>
          <a:lstStyle/>
          <a:p>
            <a:r>
              <a:rPr lang="en-US" sz="2400" u="none" dirty="0" smtClean="0"/>
              <a:t> Sphenoid Bone    </a:t>
            </a:r>
          </a:p>
          <a:p>
            <a:r>
              <a:rPr lang="en-US" sz="2400" u="none" dirty="0" smtClean="0"/>
              <a:t>     </a:t>
            </a:r>
            <a:r>
              <a:rPr lang="en-US" sz="2400" u="none" dirty="0" err="1" smtClean="0"/>
              <a:t>Hypoplasia</a:t>
            </a:r>
            <a:r>
              <a:rPr lang="en-US" sz="2400" u="none" dirty="0" smtClean="0"/>
              <a:t> </a:t>
            </a:r>
            <a:endParaRPr lang="en-US" sz="2400" u="none" dirty="0"/>
          </a:p>
        </p:txBody>
      </p:sp>
      <p:sp>
        <p:nvSpPr>
          <p:cNvPr id="9" name="Left Arrow 8"/>
          <p:cNvSpPr/>
          <p:nvPr/>
        </p:nvSpPr>
        <p:spPr bwMode="auto">
          <a:xfrm rot="10800000">
            <a:off x="-152400" y="4419600"/>
            <a:ext cx="762000" cy="304800"/>
          </a:xfrm>
          <a:prstGeom prst="leftArrow">
            <a:avLst/>
          </a:prstGeom>
          <a:solidFill>
            <a:srgbClr val="FF00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sng" strike="noStrike" cap="none" normalizeH="0" baseline="0" smtClean="0">
              <a:ln>
                <a:noFill/>
              </a:ln>
              <a:solidFill>
                <a:schemeClr val="tx1"/>
              </a:solidFill>
              <a:effectLst/>
              <a:latin typeface="Arial" charset="0"/>
            </a:endParaRPr>
          </a:p>
        </p:txBody>
      </p:sp>
      <p:sp>
        <p:nvSpPr>
          <p:cNvPr id="10" name="Up Arrow 9"/>
          <p:cNvSpPr/>
          <p:nvPr/>
        </p:nvSpPr>
        <p:spPr bwMode="auto">
          <a:xfrm>
            <a:off x="7162800" y="4572000"/>
            <a:ext cx="304800" cy="685800"/>
          </a:xfrm>
          <a:prstGeom prst="upArrow">
            <a:avLst/>
          </a:prstGeom>
          <a:solidFill>
            <a:srgbClr val="FF00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sng" strike="noStrike" cap="none" normalizeH="0" baseline="0" smtClean="0">
              <a:ln>
                <a:noFill/>
              </a:ln>
              <a:solidFill>
                <a:schemeClr val="tx1"/>
              </a:solidFill>
              <a:effectLst/>
              <a:latin typeface="Arial" charset="0"/>
            </a:endParaRPr>
          </a:p>
        </p:txBody>
      </p:sp>
    </p:spTree>
    <p:custDataLst>
      <p:tags r:id="rId1"/>
    </p:custData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http://bp3.blogger.com/_ofuCnQA8FqQ/Rk9gZfx9zCI/AAAAAAAAABU/tAYcgPtM5L8/s320/Lisch_Nodule_Clinical.jpg"/>
          <p:cNvPicPr>
            <a:picLocks noChangeAspect="1" noChangeArrowheads="1"/>
          </p:cNvPicPr>
          <p:nvPr/>
        </p:nvPicPr>
        <p:blipFill>
          <a:blip r:embed="rId4" cstate="print"/>
          <a:srcRect/>
          <a:stretch>
            <a:fillRect/>
          </a:stretch>
        </p:blipFill>
        <p:spPr bwMode="auto">
          <a:xfrm>
            <a:off x="838200" y="3810000"/>
            <a:ext cx="3411940" cy="2286000"/>
          </a:xfrm>
          <a:prstGeom prst="rect">
            <a:avLst/>
          </a:prstGeom>
          <a:noFill/>
        </p:spPr>
      </p:pic>
      <p:pic>
        <p:nvPicPr>
          <p:cNvPr id="164868" name="Picture 4" descr="http://www.nature.com/eye/journal/v19/n3/images/6701478f1.jpg"/>
          <p:cNvPicPr>
            <a:picLocks noChangeAspect="1" noChangeArrowheads="1"/>
          </p:cNvPicPr>
          <p:nvPr/>
        </p:nvPicPr>
        <p:blipFill>
          <a:blip r:embed="rId5" cstate="print"/>
          <a:srcRect/>
          <a:stretch>
            <a:fillRect/>
          </a:stretch>
        </p:blipFill>
        <p:spPr bwMode="auto">
          <a:xfrm>
            <a:off x="762000" y="685800"/>
            <a:ext cx="3733800" cy="2800350"/>
          </a:xfrm>
          <a:prstGeom prst="rect">
            <a:avLst/>
          </a:prstGeom>
          <a:noFill/>
        </p:spPr>
      </p:pic>
      <p:pic>
        <p:nvPicPr>
          <p:cNvPr id="164870" name="Picture 6" descr="http://www.nature.com/eye/journal/v18/n11/images/6701592f3.jpg"/>
          <p:cNvPicPr>
            <a:picLocks noChangeAspect="1" noChangeArrowheads="1"/>
          </p:cNvPicPr>
          <p:nvPr/>
        </p:nvPicPr>
        <p:blipFill>
          <a:blip r:embed="rId6" cstate="print"/>
          <a:srcRect/>
          <a:stretch>
            <a:fillRect/>
          </a:stretch>
        </p:blipFill>
        <p:spPr bwMode="auto">
          <a:xfrm>
            <a:off x="5638800" y="2057400"/>
            <a:ext cx="2981325" cy="3143250"/>
          </a:xfrm>
          <a:prstGeom prst="rect">
            <a:avLst/>
          </a:prstGeom>
          <a:noFill/>
        </p:spPr>
      </p:pic>
      <p:sp>
        <p:nvSpPr>
          <p:cNvPr id="5" name="TextBox 4"/>
          <p:cNvSpPr txBox="1"/>
          <p:nvPr/>
        </p:nvSpPr>
        <p:spPr>
          <a:xfrm>
            <a:off x="1524000" y="6172200"/>
            <a:ext cx="2362200" cy="461665"/>
          </a:xfrm>
          <a:prstGeom prst="rect">
            <a:avLst/>
          </a:prstGeom>
          <a:noFill/>
        </p:spPr>
        <p:txBody>
          <a:bodyPr wrap="square" rtlCol="0">
            <a:spAutoFit/>
          </a:bodyPr>
          <a:lstStyle/>
          <a:p>
            <a:r>
              <a:rPr lang="en-US" sz="2400" u="none" dirty="0" err="1" smtClean="0"/>
              <a:t>Lisch</a:t>
            </a:r>
            <a:r>
              <a:rPr lang="en-US" sz="2400" u="none" dirty="0" smtClean="0"/>
              <a:t> Nodules</a:t>
            </a:r>
            <a:endParaRPr lang="en-US" sz="2400" u="none" dirty="0"/>
          </a:p>
        </p:txBody>
      </p:sp>
      <p:sp>
        <p:nvSpPr>
          <p:cNvPr id="6" name="TextBox 5"/>
          <p:cNvSpPr txBox="1"/>
          <p:nvPr/>
        </p:nvSpPr>
        <p:spPr>
          <a:xfrm>
            <a:off x="6248400" y="5334000"/>
            <a:ext cx="2057400" cy="461665"/>
          </a:xfrm>
          <a:prstGeom prst="rect">
            <a:avLst/>
          </a:prstGeom>
          <a:noFill/>
        </p:spPr>
        <p:txBody>
          <a:bodyPr wrap="square" rtlCol="0">
            <a:spAutoFit/>
          </a:bodyPr>
          <a:lstStyle/>
          <a:p>
            <a:r>
              <a:rPr lang="en-US" sz="2400" u="none" dirty="0" smtClean="0"/>
              <a:t>Optic </a:t>
            </a:r>
            <a:r>
              <a:rPr lang="en-US" sz="2400" u="none" dirty="0" err="1" smtClean="0"/>
              <a:t>Glioma</a:t>
            </a:r>
            <a:endParaRPr lang="en-US" sz="2400" u="none" dirty="0"/>
          </a:p>
        </p:txBody>
      </p:sp>
      <p:sp>
        <p:nvSpPr>
          <p:cNvPr id="7" name="Right Arrow 6"/>
          <p:cNvSpPr/>
          <p:nvPr/>
        </p:nvSpPr>
        <p:spPr bwMode="auto">
          <a:xfrm>
            <a:off x="6553200" y="3352800"/>
            <a:ext cx="902208" cy="228600"/>
          </a:xfrm>
          <a:prstGeom prst="rightArrow">
            <a:avLst/>
          </a:prstGeom>
          <a:solidFill>
            <a:srgbClr val="FF0000"/>
          </a:solidFill>
          <a:ln w="1270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sng" strike="noStrike" cap="none" normalizeH="0" baseline="0" smtClean="0">
              <a:ln>
                <a:noFill/>
              </a:ln>
              <a:solidFill>
                <a:schemeClr val="tx1"/>
              </a:solidFill>
              <a:effectLst/>
              <a:latin typeface="Arial" charset="0"/>
            </a:endParaRPr>
          </a:p>
        </p:txBody>
      </p:sp>
      <p:sp>
        <p:nvSpPr>
          <p:cNvPr id="8" name="Right Arrow 7"/>
          <p:cNvSpPr/>
          <p:nvPr/>
        </p:nvSpPr>
        <p:spPr bwMode="auto">
          <a:xfrm rot="10800000">
            <a:off x="2133600" y="5410200"/>
            <a:ext cx="978408" cy="484632"/>
          </a:xfrm>
          <a:prstGeom prst="rightArrow">
            <a:avLst/>
          </a:prstGeom>
          <a:solidFill>
            <a:srgbClr val="FF00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sng" strike="noStrike" cap="none" normalizeH="0" baseline="0" smtClean="0">
              <a:ln>
                <a:noFill/>
              </a:ln>
              <a:solidFill>
                <a:schemeClr val="tx1"/>
              </a:solidFill>
              <a:effectLst/>
              <a:latin typeface="Arial" charset="0"/>
            </a:endParaRPr>
          </a:p>
        </p:txBody>
      </p:sp>
    </p:spTree>
    <p:custDataLst>
      <p:tags r:id="rId1"/>
    </p:custData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228600" y="-304800"/>
            <a:ext cx="7543800" cy="1295400"/>
          </a:xfrm>
        </p:spPr>
        <p:txBody>
          <a:bodyPr/>
          <a:lstStyle/>
          <a:p>
            <a:r>
              <a:rPr lang="en-US" sz="2800" dirty="0">
                <a:solidFill>
                  <a:srgbClr val="00FF00"/>
                </a:solidFill>
              </a:rPr>
              <a:t>Tuberous Sclerosis</a:t>
            </a:r>
          </a:p>
        </p:txBody>
      </p:sp>
      <p:sp>
        <p:nvSpPr>
          <p:cNvPr id="184323" name="Rectangle 3"/>
          <p:cNvSpPr>
            <a:spLocks noGrp="1" noChangeArrowheads="1"/>
          </p:cNvSpPr>
          <p:nvPr>
            <p:ph type="body" idx="1"/>
          </p:nvPr>
        </p:nvSpPr>
        <p:spPr>
          <a:xfrm>
            <a:off x="762000" y="1295400"/>
            <a:ext cx="8229600" cy="4411663"/>
          </a:xfrm>
        </p:spPr>
        <p:txBody>
          <a:bodyPr/>
          <a:lstStyle/>
          <a:p>
            <a:r>
              <a:rPr lang="en-US" sz="2600" dirty="0" err="1"/>
              <a:t>Autosomal</a:t>
            </a:r>
            <a:r>
              <a:rPr lang="en-US" sz="2600" dirty="0"/>
              <a:t> dominant</a:t>
            </a:r>
          </a:p>
          <a:p>
            <a:r>
              <a:rPr lang="en-US" sz="2600" dirty="0"/>
              <a:t>Chromosomes 9 </a:t>
            </a:r>
            <a:r>
              <a:rPr lang="en-US" sz="2600" dirty="0" smtClean="0"/>
              <a:t>(</a:t>
            </a:r>
            <a:r>
              <a:rPr lang="en-US" sz="2600" dirty="0" err="1" smtClean="0"/>
              <a:t>hamartin</a:t>
            </a:r>
            <a:r>
              <a:rPr lang="en-US" sz="2600" dirty="0" smtClean="0"/>
              <a:t>) and 16 (</a:t>
            </a:r>
            <a:r>
              <a:rPr lang="en-US" sz="2600" dirty="0" err="1" smtClean="0"/>
              <a:t>tuberin</a:t>
            </a:r>
            <a:r>
              <a:rPr lang="en-US" sz="2600" dirty="0" smtClean="0"/>
              <a:t>)</a:t>
            </a:r>
            <a:endParaRPr lang="en-US" sz="2600" dirty="0"/>
          </a:p>
          <a:p>
            <a:r>
              <a:rPr lang="en-US" sz="2600" dirty="0"/>
              <a:t>Skin </a:t>
            </a:r>
            <a:r>
              <a:rPr lang="en-US" sz="2600" dirty="0" err="1"/>
              <a:t>hypopigmentations</a:t>
            </a:r>
            <a:r>
              <a:rPr lang="en-US" sz="2600" dirty="0"/>
              <a:t> </a:t>
            </a:r>
            <a:r>
              <a:rPr lang="en-US" sz="2600" dirty="0">
                <a:solidFill>
                  <a:srgbClr val="00FF00"/>
                </a:solidFill>
              </a:rPr>
              <a:t>(“Ash leaf” spots)</a:t>
            </a:r>
          </a:p>
          <a:p>
            <a:r>
              <a:rPr lang="en-US" sz="2600" dirty="0"/>
              <a:t>Benign </a:t>
            </a:r>
            <a:r>
              <a:rPr lang="en-US" sz="2600" dirty="0" err="1">
                <a:solidFill>
                  <a:srgbClr val="00FF00"/>
                </a:solidFill>
              </a:rPr>
              <a:t>hamartomas</a:t>
            </a:r>
            <a:r>
              <a:rPr lang="en-US" sz="2600" dirty="0"/>
              <a:t>:</a:t>
            </a:r>
          </a:p>
          <a:p>
            <a:pPr lvl="1"/>
            <a:r>
              <a:rPr lang="en-US" sz="2400" dirty="0"/>
              <a:t>skin </a:t>
            </a:r>
          </a:p>
          <a:p>
            <a:pPr lvl="2"/>
            <a:r>
              <a:rPr lang="en-US" sz="2400" dirty="0">
                <a:solidFill>
                  <a:srgbClr val="00FF00"/>
                </a:solidFill>
              </a:rPr>
              <a:t>adenoma </a:t>
            </a:r>
            <a:r>
              <a:rPr lang="en-US" sz="2400" dirty="0" err="1">
                <a:solidFill>
                  <a:srgbClr val="00FF00"/>
                </a:solidFill>
              </a:rPr>
              <a:t>sebaceum</a:t>
            </a:r>
            <a:r>
              <a:rPr lang="en-US" sz="2400" dirty="0"/>
              <a:t> on face</a:t>
            </a:r>
          </a:p>
          <a:p>
            <a:pPr lvl="2"/>
            <a:r>
              <a:rPr lang="en-US" sz="2400" dirty="0" err="1">
                <a:solidFill>
                  <a:srgbClr val="00FF00"/>
                </a:solidFill>
              </a:rPr>
              <a:t>shagreen</a:t>
            </a:r>
            <a:r>
              <a:rPr lang="en-US" sz="2400" dirty="0">
                <a:solidFill>
                  <a:srgbClr val="00FF00"/>
                </a:solidFill>
              </a:rPr>
              <a:t> patch</a:t>
            </a:r>
            <a:r>
              <a:rPr lang="en-US" sz="2400" dirty="0"/>
              <a:t> (brown leathery) on forehead or lower back </a:t>
            </a:r>
          </a:p>
          <a:p>
            <a:pPr lvl="1"/>
            <a:r>
              <a:rPr lang="en-US" sz="2400" dirty="0">
                <a:solidFill>
                  <a:srgbClr val="00FF00"/>
                </a:solidFill>
              </a:rPr>
              <a:t>brain, retina, heart, kidney</a:t>
            </a:r>
          </a:p>
          <a:p>
            <a:r>
              <a:rPr lang="en-US" sz="2600" dirty="0">
                <a:solidFill>
                  <a:srgbClr val="00FF00"/>
                </a:solidFill>
              </a:rPr>
              <a:t>Seizures</a:t>
            </a:r>
            <a:r>
              <a:rPr lang="en-US" sz="2600" dirty="0"/>
              <a:t> in 80-90 %</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457200" y="1719263"/>
            <a:ext cx="8534400" cy="4910137"/>
          </a:xfrm>
        </p:spPr>
        <p:txBody>
          <a:bodyPr/>
          <a:lstStyle/>
          <a:p>
            <a:pPr>
              <a:lnSpc>
                <a:spcPct val="90000"/>
              </a:lnSpc>
            </a:pPr>
            <a:r>
              <a:rPr lang="en-US" dirty="0" err="1" smtClean="0">
                <a:solidFill>
                  <a:srgbClr val="00FF00"/>
                </a:solidFill>
              </a:rPr>
              <a:t>Dx</a:t>
            </a:r>
            <a:r>
              <a:rPr lang="en-US" dirty="0" smtClean="0">
                <a:solidFill>
                  <a:srgbClr val="00FF00"/>
                </a:solidFill>
              </a:rPr>
              <a:t> and work-up</a:t>
            </a:r>
            <a:r>
              <a:rPr lang="en-US" dirty="0" smtClean="0"/>
              <a:t> </a:t>
            </a:r>
            <a:r>
              <a:rPr lang="en-US" dirty="0"/>
              <a:t>of </a:t>
            </a:r>
            <a:r>
              <a:rPr lang="en-US" dirty="0" smtClean="0">
                <a:solidFill>
                  <a:srgbClr val="00FF00"/>
                </a:solidFill>
              </a:rPr>
              <a:t>chronic</a:t>
            </a:r>
            <a:r>
              <a:rPr lang="en-US" dirty="0" smtClean="0"/>
              <a:t> </a:t>
            </a:r>
            <a:r>
              <a:rPr lang="en-US" dirty="0" smtClean="0">
                <a:solidFill>
                  <a:srgbClr val="00FF00"/>
                </a:solidFill>
              </a:rPr>
              <a:t>recurrent headache</a:t>
            </a:r>
          </a:p>
          <a:p>
            <a:pPr>
              <a:lnSpc>
                <a:spcPct val="90000"/>
              </a:lnSpc>
              <a:buNone/>
            </a:pPr>
            <a:endParaRPr lang="en-US" dirty="0">
              <a:solidFill>
                <a:srgbClr val="00FF00"/>
              </a:solidFill>
            </a:endParaRPr>
          </a:p>
          <a:p>
            <a:pPr lvl="1">
              <a:lnSpc>
                <a:spcPct val="90000"/>
              </a:lnSpc>
            </a:pPr>
            <a:r>
              <a:rPr lang="en-US" sz="2400" dirty="0" smtClean="0"/>
              <a:t>Diagnosis </a:t>
            </a:r>
            <a:r>
              <a:rPr lang="en-US" sz="2400" dirty="0"/>
              <a:t>based on </a:t>
            </a:r>
            <a:r>
              <a:rPr lang="en-US" sz="3200" dirty="0">
                <a:solidFill>
                  <a:srgbClr val="00FF00"/>
                </a:solidFill>
              </a:rPr>
              <a:t>H &amp; P</a:t>
            </a:r>
          </a:p>
          <a:p>
            <a:pPr lvl="1">
              <a:lnSpc>
                <a:spcPct val="90000"/>
              </a:lnSpc>
            </a:pPr>
            <a:r>
              <a:rPr lang="en-US" sz="2400" dirty="0" smtClean="0">
                <a:solidFill>
                  <a:srgbClr val="FF0000"/>
                </a:solidFill>
              </a:rPr>
              <a:t>No </a:t>
            </a:r>
            <a:r>
              <a:rPr lang="en-US" sz="2400" dirty="0" err="1" smtClean="0">
                <a:solidFill>
                  <a:srgbClr val="FF0000"/>
                </a:solidFill>
              </a:rPr>
              <a:t>neuroimaging</a:t>
            </a:r>
            <a:r>
              <a:rPr lang="en-US" sz="2400" dirty="0" smtClean="0">
                <a:solidFill>
                  <a:srgbClr val="FF0000"/>
                </a:solidFill>
              </a:rPr>
              <a:t> if exam normal</a:t>
            </a:r>
            <a:endParaRPr lang="en-US" sz="2400" dirty="0"/>
          </a:p>
          <a:p>
            <a:pPr lvl="1">
              <a:lnSpc>
                <a:spcPct val="90000"/>
              </a:lnSpc>
            </a:pPr>
            <a:r>
              <a:rPr lang="en-US" sz="2400" dirty="0"/>
              <a:t>Inadequate evidence to support the value of </a:t>
            </a:r>
          </a:p>
          <a:p>
            <a:pPr lvl="1">
              <a:lnSpc>
                <a:spcPct val="90000"/>
              </a:lnSpc>
              <a:buFont typeface="Wingdings" pitchFamily="2" charset="2"/>
              <a:buNone/>
            </a:pPr>
            <a:r>
              <a:rPr lang="en-US" sz="2400" dirty="0">
                <a:solidFill>
                  <a:srgbClr val="FF0000"/>
                </a:solidFill>
              </a:rPr>
              <a:t>    </a:t>
            </a:r>
            <a:r>
              <a:rPr lang="en-US" sz="2400" dirty="0"/>
              <a:t>routine</a:t>
            </a:r>
            <a:r>
              <a:rPr lang="en-US" sz="2400" dirty="0">
                <a:solidFill>
                  <a:srgbClr val="FF0000"/>
                </a:solidFill>
              </a:rPr>
              <a:t> </a:t>
            </a:r>
            <a:r>
              <a:rPr lang="en-US" sz="2400" dirty="0" smtClean="0">
                <a:solidFill>
                  <a:srgbClr val="FF0000"/>
                </a:solidFill>
              </a:rPr>
              <a:t>labs</a:t>
            </a:r>
            <a:r>
              <a:rPr lang="en-US" sz="2400" dirty="0" smtClean="0"/>
              <a:t> </a:t>
            </a:r>
            <a:r>
              <a:rPr lang="en-US" sz="2400" dirty="0"/>
              <a:t>or </a:t>
            </a:r>
            <a:r>
              <a:rPr lang="en-US" sz="2400" dirty="0">
                <a:solidFill>
                  <a:srgbClr val="FF0000"/>
                </a:solidFill>
              </a:rPr>
              <a:t>CSF</a:t>
            </a:r>
            <a:r>
              <a:rPr lang="en-US" sz="2400" dirty="0"/>
              <a:t> analysis</a:t>
            </a:r>
          </a:p>
          <a:p>
            <a:pPr lvl="1">
              <a:lnSpc>
                <a:spcPct val="90000"/>
              </a:lnSpc>
            </a:pPr>
            <a:r>
              <a:rPr lang="en-US" sz="2400" dirty="0">
                <a:solidFill>
                  <a:srgbClr val="FF0000"/>
                </a:solidFill>
              </a:rPr>
              <a:t>EEG</a:t>
            </a:r>
            <a:r>
              <a:rPr lang="en-US" sz="2400" dirty="0"/>
              <a:t> may be normal or show </a:t>
            </a:r>
            <a:r>
              <a:rPr lang="en-US" sz="2400" dirty="0">
                <a:solidFill>
                  <a:srgbClr val="FF0000"/>
                </a:solidFill>
              </a:rPr>
              <a:t>non-specific </a:t>
            </a:r>
            <a:r>
              <a:rPr lang="en-US" sz="2400" dirty="0"/>
              <a:t>abnormalities (focal slowing, occipital </a:t>
            </a:r>
            <a:r>
              <a:rPr lang="en-US" sz="2400" dirty="0" smtClean="0"/>
              <a:t>spikes after migraine)</a:t>
            </a:r>
            <a:endParaRPr lang="en-US" sz="2400" dirty="0"/>
          </a:p>
          <a:p>
            <a:pPr lvl="2">
              <a:lnSpc>
                <a:spcPct val="90000"/>
              </a:lnSpc>
            </a:pPr>
            <a:r>
              <a:rPr lang="en-US" sz="2400" dirty="0"/>
              <a:t>Does not distinguish headache types</a:t>
            </a:r>
          </a:p>
          <a:p>
            <a:pPr lvl="2">
              <a:lnSpc>
                <a:spcPct val="90000"/>
              </a:lnSpc>
            </a:pPr>
            <a:r>
              <a:rPr lang="en-US" sz="2400" dirty="0"/>
              <a:t>Does not distinguish headache cause</a:t>
            </a:r>
          </a:p>
          <a:p>
            <a:pPr lvl="2">
              <a:lnSpc>
                <a:spcPct val="90000"/>
              </a:lnSpc>
            </a:pPr>
            <a:r>
              <a:rPr lang="en-US" sz="2400" dirty="0"/>
              <a:t>NOT RECOMMENDED for routine evaluation</a:t>
            </a:r>
            <a:r>
              <a:rPr lang="en-US" sz="2800" dirty="0"/>
              <a:t> </a:t>
            </a:r>
          </a:p>
        </p:txBody>
      </p:sp>
    </p:spTree>
    <p:custDataLst>
      <p:tags r:id="rId1"/>
    </p:custData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issinglink.ucsf.edu/lm/DermatologyGlossary/img/Dermatology%20Glossary/Glossary%20Clinical%20Images/Ash_Leaf_Macule-103.jpg"/>
          <p:cNvPicPr>
            <a:picLocks noChangeAspect="1" noChangeArrowheads="1"/>
          </p:cNvPicPr>
          <p:nvPr/>
        </p:nvPicPr>
        <p:blipFill>
          <a:blip r:embed="rId4" cstate="print"/>
          <a:srcRect/>
          <a:stretch>
            <a:fillRect/>
          </a:stretch>
        </p:blipFill>
        <p:spPr bwMode="auto">
          <a:xfrm>
            <a:off x="381000" y="533401"/>
            <a:ext cx="4267200" cy="2652776"/>
          </a:xfrm>
          <a:prstGeom prst="rect">
            <a:avLst/>
          </a:prstGeom>
          <a:noFill/>
        </p:spPr>
      </p:pic>
      <p:pic>
        <p:nvPicPr>
          <p:cNvPr id="3076" name="Picture 4" descr="http://www.thachers.org/images/Adenoma_sebaceum.JPG"/>
          <p:cNvPicPr>
            <a:picLocks noChangeAspect="1" noChangeArrowheads="1"/>
          </p:cNvPicPr>
          <p:nvPr/>
        </p:nvPicPr>
        <p:blipFill>
          <a:blip r:embed="rId5" cstate="print"/>
          <a:srcRect/>
          <a:stretch>
            <a:fillRect/>
          </a:stretch>
        </p:blipFill>
        <p:spPr bwMode="auto">
          <a:xfrm>
            <a:off x="685800" y="3505200"/>
            <a:ext cx="3670300" cy="2989332"/>
          </a:xfrm>
          <a:prstGeom prst="rect">
            <a:avLst/>
          </a:prstGeom>
          <a:noFill/>
        </p:spPr>
      </p:pic>
      <p:pic>
        <p:nvPicPr>
          <p:cNvPr id="3078" name="Picture 6" descr="http://bjr.birjournals.org/content/vol78/issue931/images/large/BJR57811-18.jpeg"/>
          <p:cNvPicPr>
            <a:picLocks noChangeAspect="1" noChangeArrowheads="1"/>
          </p:cNvPicPr>
          <p:nvPr/>
        </p:nvPicPr>
        <p:blipFill>
          <a:blip r:embed="rId6" cstate="print"/>
          <a:srcRect/>
          <a:stretch>
            <a:fillRect/>
          </a:stretch>
        </p:blipFill>
        <p:spPr bwMode="auto">
          <a:xfrm>
            <a:off x="5168900" y="2209800"/>
            <a:ext cx="3975100" cy="2619722"/>
          </a:xfrm>
          <a:prstGeom prst="rect">
            <a:avLst/>
          </a:prstGeom>
          <a:noFill/>
        </p:spPr>
      </p:pic>
      <p:sp>
        <p:nvSpPr>
          <p:cNvPr id="5" name="TextBox 4"/>
          <p:cNvSpPr txBox="1"/>
          <p:nvPr/>
        </p:nvSpPr>
        <p:spPr>
          <a:xfrm>
            <a:off x="6019800" y="4876800"/>
            <a:ext cx="2971800" cy="461665"/>
          </a:xfrm>
          <a:prstGeom prst="rect">
            <a:avLst/>
          </a:prstGeom>
          <a:noFill/>
        </p:spPr>
        <p:txBody>
          <a:bodyPr wrap="square" rtlCol="0">
            <a:spAutoFit/>
          </a:bodyPr>
          <a:lstStyle/>
          <a:p>
            <a:r>
              <a:rPr lang="en-US" sz="2400" u="none" dirty="0" err="1" smtClean="0"/>
              <a:t>Shagreen</a:t>
            </a:r>
            <a:r>
              <a:rPr lang="en-US" sz="2400" u="none" dirty="0" smtClean="0"/>
              <a:t> Patch</a:t>
            </a:r>
            <a:endParaRPr lang="en-US" sz="2400" u="none" dirty="0"/>
          </a:p>
        </p:txBody>
      </p:sp>
      <p:sp>
        <p:nvSpPr>
          <p:cNvPr id="6" name="TextBox 5"/>
          <p:cNvSpPr txBox="1"/>
          <p:nvPr/>
        </p:nvSpPr>
        <p:spPr>
          <a:xfrm>
            <a:off x="4419600" y="5715000"/>
            <a:ext cx="2286000" cy="830997"/>
          </a:xfrm>
          <a:prstGeom prst="rect">
            <a:avLst/>
          </a:prstGeom>
          <a:noFill/>
        </p:spPr>
        <p:txBody>
          <a:bodyPr wrap="square" rtlCol="0">
            <a:spAutoFit/>
          </a:bodyPr>
          <a:lstStyle/>
          <a:p>
            <a:r>
              <a:rPr lang="en-US" sz="2400" u="none" dirty="0" smtClean="0"/>
              <a:t>Adenoma </a:t>
            </a:r>
            <a:r>
              <a:rPr lang="en-US" sz="2400" u="none" dirty="0" err="1" smtClean="0"/>
              <a:t>Sebaceum</a:t>
            </a:r>
            <a:endParaRPr lang="en-US" sz="2400" u="none" dirty="0"/>
          </a:p>
        </p:txBody>
      </p:sp>
      <p:sp>
        <p:nvSpPr>
          <p:cNvPr id="7" name="TextBox 6"/>
          <p:cNvSpPr txBox="1"/>
          <p:nvPr/>
        </p:nvSpPr>
        <p:spPr>
          <a:xfrm>
            <a:off x="4724400" y="609600"/>
            <a:ext cx="1981200" cy="838200"/>
          </a:xfrm>
          <a:prstGeom prst="rect">
            <a:avLst/>
          </a:prstGeom>
          <a:noFill/>
        </p:spPr>
        <p:txBody>
          <a:bodyPr wrap="square" rtlCol="0">
            <a:spAutoFit/>
          </a:bodyPr>
          <a:lstStyle/>
          <a:p>
            <a:r>
              <a:rPr lang="en-US" sz="2400" u="none" dirty="0" smtClean="0"/>
              <a:t>“Ash Leaf” Spot</a:t>
            </a:r>
            <a:endParaRPr lang="en-US" sz="2400" u="none" dirty="0"/>
          </a:p>
        </p:txBody>
      </p:sp>
    </p:spTree>
    <p:custDataLst>
      <p:tags r:id="rId1"/>
    </p:custData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uwo.ca/cns/resident/pocketbook/pictures/tuberousclinical.jpg"/>
          <p:cNvPicPr>
            <a:picLocks noChangeAspect="1" noChangeArrowheads="1"/>
          </p:cNvPicPr>
          <p:nvPr/>
        </p:nvPicPr>
        <p:blipFill>
          <a:blip r:embed="rId4" cstate="print"/>
          <a:srcRect/>
          <a:stretch>
            <a:fillRect/>
          </a:stretch>
        </p:blipFill>
        <p:spPr bwMode="auto">
          <a:xfrm>
            <a:off x="1600200" y="685800"/>
            <a:ext cx="5715000" cy="5715000"/>
          </a:xfrm>
          <a:prstGeom prst="rect">
            <a:avLst/>
          </a:prstGeom>
          <a:noFill/>
        </p:spPr>
      </p:pic>
    </p:spTree>
    <p:custDataLst>
      <p:tags r:id="rId1"/>
    </p:custData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http://www.thelamfoundation.com/assets/images/Fig3b.jpg"/>
          <p:cNvPicPr>
            <a:picLocks noChangeAspect="1" noChangeArrowheads="1"/>
          </p:cNvPicPr>
          <p:nvPr/>
        </p:nvPicPr>
        <p:blipFill>
          <a:blip r:embed="rId4" cstate="print"/>
          <a:srcRect/>
          <a:stretch>
            <a:fillRect/>
          </a:stretch>
        </p:blipFill>
        <p:spPr bwMode="auto">
          <a:xfrm>
            <a:off x="609600" y="1828800"/>
            <a:ext cx="2597112" cy="3048000"/>
          </a:xfrm>
          <a:prstGeom prst="rect">
            <a:avLst/>
          </a:prstGeom>
          <a:noFill/>
        </p:spPr>
      </p:pic>
      <p:pic>
        <p:nvPicPr>
          <p:cNvPr id="165892" name="Picture 4" descr="http://www2.massgeneral.org/livingwithtsc/images/affects/popup/i_affects_eye_retinal.jpg"/>
          <p:cNvPicPr>
            <a:picLocks noChangeAspect="1" noChangeArrowheads="1"/>
          </p:cNvPicPr>
          <p:nvPr/>
        </p:nvPicPr>
        <p:blipFill>
          <a:blip r:embed="rId5" cstate="print"/>
          <a:srcRect/>
          <a:stretch>
            <a:fillRect/>
          </a:stretch>
        </p:blipFill>
        <p:spPr bwMode="auto">
          <a:xfrm>
            <a:off x="4038600" y="228600"/>
            <a:ext cx="3338286" cy="3048000"/>
          </a:xfrm>
          <a:prstGeom prst="rect">
            <a:avLst/>
          </a:prstGeom>
          <a:noFill/>
        </p:spPr>
      </p:pic>
      <p:pic>
        <p:nvPicPr>
          <p:cNvPr id="165894" name="Picture 6" descr="http://www.biomedicom.com/graphics/images/OB/FetalHeart/hrt_64_rhabdomyoma-medium.jpg"/>
          <p:cNvPicPr>
            <a:picLocks noChangeAspect="1" noChangeArrowheads="1"/>
          </p:cNvPicPr>
          <p:nvPr/>
        </p:nvPicPr>
        <p:blipFill>
          <a:blip r:embed="rId6" cstate="print"/>
          <a:srcRect/>
          <a:stretch>
            <a:fillRect/>
          </a:stretch>
        </p:blipFill>
        <p:spPr bwMode="auto">
          <a:xfrm>
            <a:off x="4495800" y="3352800"/>
            <a:ext cx="4419600" cy="3311441"/>
          </a:xfrm>
          <a:prstGeom prst="rect">
            <a:avLst/>
          </a:prstGeom>
          <a:noFill/>
        </p:spPr>
      </p:pic>
      <p:sp>
        <p:nvSpPr>
          <p:cNvPr id="5" name="TextBox 4"/>
          <p:cNvSpPr txBox="1"/>
          <p:nvPr/>
        </p:nvSpPr>
        <p:spPr>
          <a:xfrm>
            <a:off x="762000" y="5029200"/>
            <a:ext cx="2438400" cy="461665"/>
          </a:xfrm>
          <a:prstGeom prst="rect">
            <a:avLst/>
          </a:prstGeom>
          <a:noFill/>
        </p:spPr>
        <p:txBody>
          <a:bodyPr wrap="square" rtlCol="0">
            <a:spAutoFit/>
          </a:bodyPr>
          <a:lstStyle/>
          <a:p>
            <a:r>
              <a:rPr lang="en-US" sz="2400" u="none" dirty="0" smtClean="0"/>
              <a:t>Cortical Tubers</a:t>
            </a:r>
            <a:endParaRPr lang="en-US" sz="2400" u="none" dirty="0"/>
          </a:p>
        </p:txBody>
      </p:sp>
      <p:sp>
        <p:nvSpPr>
          <p:cNvPr id="6" name="TextBox 5"/>
          <p:cNvSpPr txBox="1"/>
          <p:nvPr/>
        </p:nvSpPr>
        <p:spPr>
          <a:xfrm>
            <a:off x="5867400" y="6096000"/>
            <a:ext cx="3505200" cy="457200"/>
          </a:xfrm>
          <a:prstGeom prst="rect">
            <a:avLst/>
          </a:prstGeom>
          <a:noFill/>
        </p:spPr>
        <p:txBody>
          <a:bodyPr wrap="square" rtlCol="0">
            <a:spAutoFit/>
          </a:bodyPr>
          <a:lstStyle/>
          <a:p>
            <a:r>
              <a:rPr lang="en-US" sz="2400" u="none" dirty="0" err="1" smtClean="0"/>
              <a:t>Rhabdomyoma</a:t>
            </a:r>
            <a:endParaRPr lang="en-US" sz="2400" u="none" dirty="0"/>
          </a:p>
        </p:txBody>
      </p:sp>
      <p:sp>
        <p:nvSpPr>
          <p:cNvPr id="7" name="Rectangle 6"/>
          <p:cNvSpPr/>
          <p:nvPr/>
        </p:nvSpPr>
        <p:spPr bwMode="auto">
          <a:xfrm>
            <a:off x="4648200" y="6096000"/>
            <a:ext cx="1219200" cy="457200"/>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sng" strike="noStrike" cap="none" normalizeH="0" baseline="0" smtClean="0">
              <a:ln>
                <a:noFill/>
              </a:ln>
              <a:solidFill>
                <a:schemeClr val="tx1"/>
              </a:solidFill>
              <a:effectLst/>
              <a:latin typeface="Arial" charset="0"/>
            </a:endParaRPr>
          </a:p>
        </p:txBody>
      </p:sp>
    </p:spTree>
    <p:custDataLst>
      <p:tags r:id="rId1"/>
    </p:custData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sz="2800">
                <a:solidFill>
                  <a:srgbClr val="00FF00"/>
                </a:solidFill>
              </a:rPr>
              <a:t>Sturge Weber</a:t>
            </a:r>
          </a:p>
        </p:txBody>
      </p:sp>
      <p:sp>
        <p:nvSpPr>
          <p:cNvPr id="185347" name="Rectangle 3"/>
          <p:cNvSpPr>
            <a:spLocks noGrp="1" noChangeArrowheads="1"/>
          </p:cNvSpPr>
          <p:nvPr>
            <p:ph type="body" idx="1"/>
          </p:nvPr>
        </p:nvSpPr>
        <p:spPr/>
        <p:txBody>
          <a:bodyPr/>
          <a:lstStyle/>
          <a:p>
            <a:r>
              <a:rPr lang="en-US" dirty="0">
                <a:solidFill>
                  <a:srgbClr val="00FF00"/>
                </a:solidFill>
              </a:rPr>
              <a:t>Unilateral port wine stain </a:t>
            </a:r>
            <a:r>
              <a:rPr lang="en-US" dirty="0"/>
              <a:t>over upper face</a:t>
            </a:r>
          </a:p>
          <a:p>
            <a:r>
              <a:rPr lang="en-US" dirty="0" err="1">
                <a:solidFill>
                  <a:srgbClr val="00FF00"/>
                </a:solidFill>
              </a:rPr>
              <a:t>Buphthalmos</a:t>
            </a:r>
            <a:r>
              <a:rPr lang="en-US" dirty="0"/>
              <a:t> </a:t>
            </a:r>
            <a:r>
              <a:rPr lang="en-US" dirty="0" smtClean="0">
                <a:sym typeface="Wingdings" pitchFamily="2" charset="2"/>
              </a:rPr>
              <a:t> (infantile glaucoma)  enlargement of globe, corneal clouding</a:t>
            </a:r>
            <a:endParaRPr lang="en-US" dirty="0">
              <a:sym typeface="Wingdings" pitchFamily="2" charset="2"/>
            </a:endParaRPr>
          </a:p>
          <a:p>
            <a:r>
              <a:rPr lang="en-US" dirty="0">
                <a:solidFill>
                  <a:srgbClr val="00FF00"/>
                </a:solidFill>
                <a:sym typeface="Wingdings" pitchFamily="2" charset="2"/>
              </a:rPr>
              <a:t>Intracranial </a:t>
            </a:r>
            <a:r>
              <a:rPr lang="en-US" dirty="0" err="1" smtClean="0">
                <a:solidFill>
                  <a:srgbClr val="00FF00"/>
                </a:solidFill>
                <a:sym typeface="Wingdings" pitchFamily="2" charset="2"/>
              </a:rPr>
              <a:t>leptomeningeal</a:t>
            </a:r>
            <a:r>
              <a:rPr lang="en-US" dirty="0" smtClean="0">
                <a:solidFill>
                  <a:srgbClr val="00FF00"/>
                </a:solidFill>
                <a:sym typeface="Wingdings" pitchFamily="2" charset="2"/>
              </a:rPr>
              <a:t> vascular anomaly </a:t>
            </a:r>
            <a:r>
              <a:rPr lang="en-US" dirty="0" smtClean="0">
                <a:sym typeface="Wingdings" pitchFamily="2" charset="2"/>
              </a:rPr>
              <a:t>and</a:t>
            </a:r>
            <a:r>
              <a:rPr lang="en-US" dirty="0" smtClean="0">
                <a:solidFill>
                  <a:srgbClr val="00FF00"/>
                </a:solidFill>
                <a:sym typeface="Wingdings" pitchFamily="2" charset="2"/>
              </a:rPr>
              <a:t> calcifications </a:t>
            </a:r>
            <a:r>
              <a:rPr lang="en-US" dirty="0">
                <a:sym typeface="Wingdings" pitchFamily="2" charset="2"/>
              </a:rPr>
              <a:t>in 90 %</a:t>
            </a:r>
          </a:p>
          <a:p>
            <a:r>
              <a:rPr lang="en-US" dirty="0">
                <a:solidFill>
                  <a:srgbClr val="00FF00"/>
                </a:solidFill>
                <a:sym typeface="Wingdings" pitchFamily="2" charset="2"/>
              </a:rPr>
              <a:t>Seizures</a:t>
            </a:r>
            <a:r>
              <a:rPr lang="en-US" dirty="0">
                <a:sym typeface="Wingdings" pitchFamily="2" charset="2"/>
              </a:rPr>
              <a:t> (partial / focal onset)</a:t>
            </a:r>
            <a:endParaRPr lang="en-US" dirty="0"/>
          </a:p>
        </p:txBody>
      </p:sp>
    </p:spTree>
    <p:custDataLst>
      <p:tags r:id="rId1"/>
    </p:custData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5r.org/blog/wp-content/uploads/2007/05/alex-smiley-640.jpg"/>
          <p:cNvPicPr>
            <a:picLocks noChangeAspect="1" noChangeArrowheads="1"/>
          </p:cNvPicPr>
          <p:nvPr/>
        </p:nvPicPr>
        <p:blipFill>
          <a:blip r:embed="rId4" cstate="print"/>
          <a:srcRect/>
          <a:stretch>
            <a:fillRect/>
          </a:stretch>
        </p:blipFill>
        <p:spPr bwMode="auto">
          <a:xfrm>
            <a:off x="304800" y="228600"/>
            <a:ext cx="3733800" cy="2491145"/>
          </a:xfrm>
          <a:prstGeom prst="rect">
            <a:avLst/>
          </a:prstGeom>
          <a:noFill/>
        </p:spPr>
      </p:pic>
      <p:pic>
        <p:nvPicPr>
          <p:cNvPr id="1028" name="Picture 4" descr="http://a248.e.akamai.net/7/248/430/20080912143517/www.merckmedicus.com/ppdocs/us/hcp/content/white/chapters/images/A02997-f15-06.jpg"/>
          <p:cNvPicPr>
            <a:picLocks noChangeAspect="1" noChangeArrowheads="1"/>
          </p:cNvPicPr>
          <p:nvPr/>
        </p:nvPicPr>
        <p:blipFill>
          <a:blip r:embed="rId5" cstate="print"/>
          <a:srcRect/>
          <a:stretch>
            <a:fillRect/>
          </a:stretch>
        </p:blipFill>
        <p:spPr bwMode="auto">
          <a:xfrm>
            <a:off x="6629400" y="152400"/>
            <a:ext cx="2286000" cy="2482491"/>
          </a:xfrm>
          <a:prstGeom prst="rect">
            <a:avLst/>
          </a:prstGeom>
          <a:noFill/>
        </p:spPr>
      </p:pic>
      <p:pic>
        <p:nvPicPr>
          <p:cNvPr id="1030" name="Picture 6" descr="http://www.wrighteyecare.com/images/Pediatric_Glaucoma2.jpg"/>
          <p:cNvPicPr>
            <a:picLocks noChangeAspect="1" noChangeArrowheads="1"/>
          </p:cNvPicPr>
          <p:nvPr/>
        </p:nvPicPr>
        <p:blipFill>
          <a:blip r:embed="rId6" cstate="print"/>
          <a:srcRect/>
          <a:stretch>
            <a:fillRect/>
          </a:stretch>
        </p:blipFill>
        <p:spPr bwMode="auto">
          <a:xfrm>
            <a:off x="228600" y="3352800"/>
            <a:ext cx="3758906" cy="2590800"/>
          </a:xfrm>
          <a:prstGeom prst="rect">
            <a:avLst/>
          </a:prstGeom>
          <a:noFill/>
        </p:spPr>
      </p:pic>
      <p:pic>
        <p:nvPicPr>
          <p:cNvPr id="1032" name="Picture 8" descr="http://www.mrc.wayne.edu/SWI/6.jpg"/>
          <p:cNvPicPr>
            <a:picLocks noChangeAspect="1" noChangeArrowheads="1"/>
          </p:cNvPicPr>
          <p:nvPr/>
        </p:nvPicPr>
        <p:blipFill>
          <a:blip r:embed="rId7" cstate="print"/>
          <a:srcRect/>
          <a:stretch>
            <a:fillRect/>
          </a:stretch>
        </p:blipFill>
        <p:spPr bwMode="auto">
          <a:xfrm>
            <a:off x="4254500" y="2971800"/>
            <a:ext cx="4889500" cy="2764362"/>
          </a:xfrm>
          <a:prstGeom prst="rect">
            <a:avLst/>
          </a:prstGeom>
          <a:noFill/>
        </p:spPr>
      </p:pic>
      <p:sp>
        <p:nvSpPr>
          <p:cNvPr id="6" name="TextBox 5"/>
          <p:cNvSpPr txBox="1"/>
          <p:nvPr/>
        </p:nvSpPr>
        <p:spPr>
          <a:xfrm>
            <a:off x="4267200" y="1219200"/>
            <a:ext cx="2819400" cy="461665"/>
          </a:xfrm>
          <a:prstGeom prst="rect">
            <a:avLst/>
          </a:prstGeom>
          <a:noFill/>
        </p:spPr>
        <p:txBody>
          <a:bodyPr wrap="square" rtlCol="0">
            <a:spAutoFit/>
          </a:bodyPr>
          <a:lstStyle/>
          <a:p>
            <a:r>
              <a:rPr lang="en-US" sz="2400" u="none" dirty="0" smtClean="0"/>
              <a:t>Port Wine Stain</a:t>
            </a:r>
            <a:endParaRPr lang="en-US" sz="2400" u="none" dirty="0"/>
          </a:p>
        </p:txBody>
      </p:sp>
      <p:sp>
        <p:nvSpPr>
          <p:cNvPr id="7" name="TextBox 6"/>
          <p:cNvSpPr txBox="1"/>
          <p:nvPr/>
        </p:nvSpPr>
        <p:spPr>
          <a:xfrm>
            <a:off x="228600" y="5943601"/>
            <a:ext cx="4191000" cy="830997"/>
          </a:xfrm>
          <a:prstGeom prst="rect">
            <a:avLst/>
          </a:prstGeom>
          <a:noFill/>
        </p:spPr>
        <p:txBody>
          <a:bodyPr wrap="square" rtlCol="0">
            <a:spAutoFit/>
          </a:bodyPr>
          <a:lstStyle/>
          <a:p>
            <a:r>
              <a:rPr lang="en-US" sz="2400" u="none" dirty="0" err="1" smtClean="0"/>
              <a:t>Buphthalmos</a:t>
            </a:r>
            <a:r>
              <a:rPr lang="en-US" sz="2400" u="none" dirty="0" smtClean="0"/>
              <a:t> with enlarged globe, corneal clouding</a:t>
            </a:r>
            <a:endParaRPr lang="en-US" sz="2400" u="none" dirty="0"/>
          </a:p>
        </p:txBody>
      </p:sp>
      <p:sp>
        <p:nvSpPr>
          <p:cNvPr id="9" name="Rectangle 8"/>
          <p:cNvSpPr/>
          <p:nvPr/>
        </p:nvSpPr>
        <p:spPr>
          <a:xfrm>
            <a:off x="5181600" y="5867400"/>
            <a:ext cx="3725315" cy="830997"/>
          </a:xfrm>
          <a:prstGeom prst="rect">
            <a:avLst/>
          </a:prstGeom>
        </p:spPr>
        <p:txBody>
          <a:bodyPr wrap="none">
            <a:spAutoFit/>
          </a:bodyPr>
          <a:lstStyle/>
          <a:p>
            <a:r>
              <a:rPr lang="en-US" sz="2400" u="none" dirty="0" err="1" smtClean="0"/>
              <a:t>Leptomeningeal</a:t>
            </a:r>
            <a:r>
              <a:rPr lang="en-US" sz="2400" u="none" dirty="0" smtClean="0"/>
              <a:t> Vascular </a:t>
            </a:r>
          </a:p>
          <a:p>
            <a:r>
              <a:rPr lang="en-US" sz="2400" u="none" dirty="0" smtClean="0"/>
              <a:t>                Anomaly</a:t>
            </a:r>
            <a:endParaRPr lang="en-US" sz="2400" u="none" dirty="0"/>
          </a:p>
        </p:txBody>
      </p:sp>
      <p:cxnSp>
        <p:nvCxnSpPr>
          <p:cNvPr id="11" name="Straight Arrow Connector 10"/>
          <p:cNvCxnSpPr/>
          <p:nvPr/>
        </p:nvCxnSpPr>
        <p:spPr bwMode="auto">
          <a:xfrm rot="16200000" flipV="1">
            <a:off x="8534400" y="5181600"/>
            <a:ext cx="381000" cy="381000"/>
          </a:xfrm>
          <a:prstGeom prst="straightConnector1">
            <a:avLst/>
          </a:prstGeom>
          <a:solidFill>
            <a:schemeClr val="accent1"/>
          </a:solidFill>
          <a:ln w="12700" cap="sq" cmpd="sng" algn="ctr">
            <a:solidFill>
              <a:srgbClr val="FF0000"/>
            </a:solidFill>
            <a:prstDash val="solid"/>
            <a:round/>
            <a:headEnd type="none" w="sm" len="sm"/>
            <a:tailEnd type="arrow"/>
          </a:ln>
          <a:effectLst/>
        </p:spPr>
      </p:cxnSp>
      <p:cxnSp>
        <p:nvCxnSpPr>
          <p:cNvPr id="14" name="Straight Arrow Connector 13"/>
          <p:cNvCxnSpPr/>
          <p:nvPr/>
        </p:nvCxnSpPr>
        <p:spPr bwMode="auto">
          <a:xfrm rot="16200000" flipV="1">
            <a:off x="6096000" y="5334000"/>
            <a:ext cx="381000" cy="381000"/>
          </a:xfrm>
          <a:prstGeom prst="straightConnector1">
            <a:avLst/>
          </a:prstGeom>
          <a:solidFill>
            <a:schemeClr val="accent1"/>
          </a:solidFill>
          <a:ln w="12700" cap="sq" cmpd="sng" algn="ctr">
            <a:solidFill>
              <a:srgbClr val="FF0000"/>
            </a:solidFill>
            <a:prstDash val="solid"/>
            <a:round/>
            <a:headEnd type="none" w="sm" len="sm"/>
            <a:tailEnd type="arrow"/>
          </a:ln>
          <a:effectLst/>
        </p:spPr>
      </p:cxnSp>
    </p:spTree>
    <p:custDataLst>
      <p:tags r:id="rId1"/>
    </p:custData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514600"/>
            <a:ext cx="7772400" cy="1500187"/>
          </a:xfrm>
        </p:spPr>
        <p:txBody>
          <a:bodyPr/>
          <a:lstStyle/>
          <a:p>
            <a:r>
              <a:rPr lang="en-US" sz="3600" dirty="0" smtClean="0"/>
              <a:t>QUESTIONS &amp; ANSWERS</a:t>
            </a:r>
            <a:endParaRPr lang="en-US" sz="3600" dirty="0"/>
          </a:p>
        </p:txBody>
      </p:sp>
    </p:spTree>
    <p:custDataLst>
      <p:tags r:id="rId1"/>
    </p:custData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81000"/>
            <a:ext cx="7543800" cy="1295400"/>
          </a:xfrm>
        </p:spPr>
        <p:txBody>
          <a:bodyPr/>
          <a:lstStyle/>
          <a:p>
            <a:r>
              <a:rPr lang="en-US" sz="3600" dirty="0" smtClean="0">
                <a:solidFill>
                  <a:srgbClr val="00FF00"/>
                </a:solidFill>
              </a:rPr>
              <a:t>Question 1:</a:t>
            </a:r>
            <a:endParaRPr lang="en-US" sz="3600" dirty="0">
              <a:solidFill>
                <a:srgbClr val="00FF00"/>
              </a:solidFill>
            </a:endParaRPr>
          </a:p>
        </p:txBody>
      </p:sp>
      <p:sp>
        <p:nvSpPr>
          <p:cNvPr id="5" name="Content Placeholder 4"/>
          <p:cNvSpPr>
            <a:spLocks noGrp="1"/>
          </p:cNvSpPr>
          <p:nvPr>
            <p:ph idx="1"/>
          </p:nvPr>
        </p:nvSpPr>
        <p:spPr>
          <a:xfrm>
            <a:off x="381000" y="1143000"/>
            <a:ext cx="8229600" cy="4411662"/>
          </a:xfrm>
        </p:spPr>
        <p:txBody>
          <a:bodyPr/>
          <a:lstStyle/>
          <a:p>
            <a:pPr marL="91440">
              <a:spcBef>
                <a:spcPts val="0"/>
              </a:spcBef>
              <a:buNone/>
            </a:pPr>
            <a:r>
              <a:rPr lang="en-US" dirty="0" smtClean="0"/>
              <a:t> An 8 year old boy presents with blurry </a:t>
            </a:r>
          </a:p>
          <a:p>
            <a:pPr marL="91440">
              <a:spcBef>
                <a:spcPts val="0"/>
              </a:spcBef>
              <a:buNone/>
            </a:pPr>
            <a:r>
              <a:rPr lang="en-US" dirty="0" smtClean="0"/>
              <a:t> vision after being unable to see the blackboard in school and trouble watching television for about 1 week.  He also complains of headache in the back of his head.  On exam, he has a right </a:t>
            </a:r>
            <a:r>
              <a:rPr lang="en-US" dirty="0" err="1" smtClean="0"/>
              <a:t>esotropia</a:t>
            </a:r>
            <a:r>
              <a:rPr lang="en-US" dirty="0" smtClean="0"/>
              <a:t> (right eye deviates inward / medially) with cover test.  There is no </a:t>
            </a:r>
            <a:r>
              <a:rPr lang="en-US" dirty="0" err="1" smtClean="0"/>
              <a:t>papilledema</a:t>
            </a:r>
            <a:r>
              <a:rPr lang="en-US" dirty="0" smtClean="0"/>
              <a:t>.  The rest of the exam is normal.</a:t>
            </a:r>
          </a:p>
          <a:p>
            <a:pPr>
              <a:buNone/>
            </a:pPr>
            <a:endParaRPr lang="en-US" dirty="0" smtClean="0"/>
          </a:p>
          <a:p>
            <a:pPr>
              <a:buNone/>
            </a:pPr>
            <a:r>
              <a:rPr lang="en-US" dirty="0" smtClean="0"/>
              <a:t>   The test MOST likely to establish the diagnosis is:</a:t>
            </a:r>
            <a:endParaRPr lang="en-US" dirty="0"/>
          </a:p>
        </p:txBody>
      </p:sp>
    </p:spTree>
    <p:custDataLst>
      <p:tags r:id="rId1"/>
    </p:custData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CT of the head</a:t>
            </a:r>
          </a:p>
          <a:p>
            <a:r>
              <a:rPr lang="en-US" dirty="0" smtClean="0"/>
              <a:t>B.   </a:t>
            </a:r>
            <a:r>
              <a:rPr lang="en-US" dirty="0" err="1" smtClean="0"/>
              <a:t>Electroretinography</a:t>
            </a:r>
            <a:endParaRPr lang="en-US" dirty="0" smtClean="0"/>
          </a:p>
          <a:p>
            <a:r>
              <a:rPr lang="en-US" dirty="0" smtClean="0"/>
              <a:t>C.   Lumbar puncture</a:t>
            </a:r>
          </a:p>
          <a:p>
            <a:r>
              <a:rPr lang="en-US" dirty="0" smtClean="0"/>
              <a:t>D.   Radiographs of the cervical spine and   </a:t>
            </a:r>
          </a:p>
          <a:p>
            <a:pPr>
              <a:buNone/>
            </a:pPr>
            <a:r>
              <a:rPr lang="en-US" dirty="0" smtClean="0"/>
              <a:t>          skull base</a:t>
            </a:r>
          </a:p>
          <a:p>
            <a:r>
              <a:rPr lang="en-US" dirty="0" smtClean="0"/>
              <a:t>E.   Visual evoked response (VER)</a:t>
            </a:r>
          </a:p>
          <a:p>
            <a:endParaRPr lang="en-US" dirty="0"/>
          </a:p>
        </p:txBody>
      </p:sp>
    </p:spTree>
    <p:custDataLst>
      <p:tags r:id="rId1"/>
    </p:custData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477000"/>
          </a:xfrm>
        </p:spPr>
        <p:txBody>
          <a:bodyPr/>
          <a:lstStyle/>
          <a:p>
            <a:pPr>
              <a:spcBef>
                <a:spcPts val="0"/>
              </a:spcBef>
            </a:pPr>
            <a:r>
              <a:rPr lang="en-US" sz="2400" u="sng" dirty="0" smtClean="0">
                <a:solidFill>
                  <a:srgbClr val="00FF00"/>
                </a:solidFill>
              </a:rPr>
              <a:t>A.</a:t>
            </a:r>
            <a:r>
              <a:rPr lang="en-US" sz="2400" dirty="0" smtClean="0">
                <a:solidFill>
                  <a:srgbClr val="00FF00"/>
                </a:solidFill>
              </a:rPr>
              <a:t>   </a:t>
            </a:r>
            <a:r>
              <a:rPr lang="en-US" sz="2400" u="sng" dirty="0" smtClean="0">
                <a:solidFill>
                  <a:srgbClr val="00FF00"/>
                </a:solidFill>
              </a:rPr>
              <a:t>CT of the head </a:t>
            </a:r>
            <a:r>
              <a:rPr lang="en-US" sz="2400" dirty="0" smtClean="0"/>
              <a:t>– pt has sixth nerve palsy with </a:t>
            </a:r>
          </a:p>
          <a:p>
            <a:pPr>
              <a:spcBef>
                <a:spcPts val="0"/>
              </a:spcBef>
              <a:buNone/>
            </a:pPr>
            <a:r>
              <a:rPr lang="en-US" sz="2400" dirty="0" smtClean="0"/>
              <a:t>           recent onset of headache (ominous signs)</a:t>
            </a:r>
            <a:endParaRPr lang="en-US" sz="2400" u="sng" dirty="0" smtClean="0">
              <a:solidFill>
                <a:srgbClr val="00FF00"/>
              </a:solidFill>
            </a:endParaRPr>
          </a:p>
          <a:p>
            <a:pPr>
              <a:spcBef>
                <a:spcPts val="0"/>
              </a:spcBef>
            </a:pPr>
            <a:r>
              <a:rPr lang="en-US" sz="2400" dirty="0" smtClean="0"/>
              <a:t>B.   </a:t>
            </a:r>
            <a:r>
              <a:rPr lang="en-US" sz="2400" dirty="0" err="1" smtClean="0"/>
              <a:t>Electroretinography</a:t>
            </a:r>
            <a:r>
              <a:rPr lang="en-US" sz="2400" dirty="0" smtClean="0"/>
              <a:t> – for retinal problems; boy’s </a:t>
            </a:r>
          </a:p>
          <a:p>
            <a:pPr>
              <a:spcBef>
                <a:spcPts val="0"/>
              </a:spcBef>
              <a:buNone/>
            </a:pPr>
            <a:r>
              <a:rPr lang="en-US" sz="2400" dirty="0" smtClean="0"/>
              <a:t>           visual complaints are due to </a:t>
            </a:r>
            <a:r>
              <a:rPr lang="en-US" sz="2400" dirty="0" err="1" smtClean="0"/>
              <a:t>diplopia</a:t>
            </a:r>
            <a:r>
              <a:rPr lang="en-US" sz="2400" dirty="0" smtClean="0"/>
              <a:t> / VI nerve palsy</a:t>
            </a:r>
          </a:p>
          <a:p>
            <a:pPr>
              <a:spcBef>
                <a:spcPts val="0"/>
              </a:spcBef>
            </a:pPr>
            <a:r>
              <a:rPr lang="en-US" sz="2400" dirty="0" smtClean="0"/>
              <a:t>C.   Lumbar puncture – not safe to do unless mass    </a:t>
            </a:r>
          </a:p>
          <a:p>
            <a:pPr>
              <a:spcBef>
                <a:spcPts val="0"/>
              </a:spcBef>
              <a:buNone/>
            </a:pPr>
            <a:r>
              <a:rPr lang="en-US" sz="2400" dirty="0" smtClean="0"/>
              <a:t>           lesion ruled out by CT (but if CT were normal, could </a:t>
            </a:r>
          </a:p>
          <a:p>
            <a:pPr>
              <a:spcBef>
                <a:spcPts val="0"/>
              </a:spcBef>
              <a:buNone/>
            </a:pPr>
            <a:r>
              <a:rPr lang="en-US" sz="2400" dirty="0" smtClean="0"/>
              <a:t>           be </a:t>
            </a:r>
            <a:r>
              <a:rPr lang="en-US" sz="2400" dirty="0" err="1" smtClean="0"/>
              <a:t>pseudotumor</a:t>
            </a:r>
            <a:r>
              <a:rPr lang="en-US" sz="2400" dirty="0" smtClean="0"/>
              <a:t> although patient has no stated risk  </a:t>
            </a:r>
          </a:p>
          <a:p>
            <a:pPr>
              <a:spcBef>
                <a:spcPts val="0"/>
              </a:spcBef>
              <a:buNone/>
            </a:pPr>
            <a:r>
              <a:rPr lang="en-US" sz="2400" dirty="0" smtClean="0"/>
              <a:t>           factors for </a:t>
            </a:r>
            <a:r>
              <a:rPr lang="en-US" sz="2400" dirty="0" err="1" smtClean="0"/>
              <a:t>pseudotumor</a:t>
            </a:r>
            <a:r>
              <a:rPr lang="en-US" sz="2400" dirty="0" smtClean="0"/>
              <a:t>)</a:t>
            </a:r>
          </a:p>
          <a:p>
            <a:pPr>
              <a:spcBef>
                <a:spcPts val="0"/>
              </a:spcBef>
            </a:pPr>
            <a:r>
              <a:rPr lang="en-US" sz="2400" dirty="0" smtClean="0"/>
              <a:t>D.   Radiographs of the cervical spine and skull base –    </a:t>
            </a:r>
          </a:p>
          <a:p>
            <a:pPr>
              <a:spcBef>
                <a:spcPts val="0"/>
              </a:spcBef>
              <a:buNone/>
            </a:pPr>
            <a:r>
              <a:rPr lang="en-US" sz="2400" dirty="0" smtClean="0"/>
              <a:t>           only for headaches associated with base of skull  </a:t>
            </a:r>
          </a:p>
          <a:p>
            <a:pPr>
              <a:spcBef>
                <a:spcPts val="0"/>
              </a:spcBef>
              <a:buNone/>
            </a:pPr>
            <a:r>
              <a:rPr lang="en-US" sz="2400" dirty="0" smtClean="0"/>
              <a:t>           problems (ex. </a:t>
            </a:r>
            <a:r>
              <a:rPr lang="en-US" sz="2400" dirty="0" err="1" smtClean="0"/>
              <a:t>platybasia</a:t>
            </a:r>
            <a:r>
              <a:rPr lang="en-US" sz="2400" dirty="0" smtClean="0"/>
              <a:t>, </a:t>
            </a:r>
            <a:r>
              <a:rPr lang="en-US" sz="2400" dirty="0" err="1" smtClean="0"/>
              <a:t>Klippel-Feil</a:t>
            </a:r>
            <a:r>
              <a:rPr lang="en-US" sz="2400" dirty="0" smtClean="0"/>
              <a:t> deformity) but </a:t>
            </a:r>
          </a:p>
          <a:p>
            <a:pPr>
              <a:spcBef>
                <a:spcPts val="0"/>
              </a:spcBef>
              <a:buNone/>
            </a:pPr>
            <a:r>
              <a:rPr lang="en-US" sz="2400" dirty="0" smtClean="0"/>
              <a:t>           these conditions can be associated with </a:t>
            </a:r>
          </a:p>
          <a:p>
            <a:pPr>
              <a:spcBef>
                <a:spcPts val="0"/>
              </a:spcBef>
              <a:buNone/>
            </a:pPr>
            <a:r>
              <a:rPr lang="en-US" sz="2400" dirty="0" smtClean="0"/>
              <a:t>           hydrocephalus so CT of the head still preferable</a:t>
            </a:r>
          </a:p>
          <a:p>
            <a:pPr>
              <a:spcBef>
                <a:spcPts val="0"/>
              </a:spcBef>
            </a:pPr>
            <a:r>
              <a:rPr lang="en-US" sz="2400" dirty="0" smtClean="0"/>
              <a:t>E.   Visual evoked responses – for optic nerve problems </a:t>
            </a:r>
          </a:p>
          <a:p>
            <a:pPr>
              <a:spcBef>
                <a:spcPts val="0"/>
              </a:spcBef>
              <a:buNone/>
            </a:pPr>
            <a:r>
              <a:rPr lang="en-US" sz="2400" dirty="0" smtClean="0"/>
              <a:t>           which could present with blurry vision, but patient    </a:t>
            </a:r>
          </a:p>
          <a:p>
            <a:pPr>
              <a:spcBef>
                <a:spcPts val="0"/>
              </a:spcBef>
              <a:buNone/>
            </a:pPr>
            <a:r>
              <a:rPr lang="en-US" sz="2400" dirty="0" smtClean="0"/>
              <a:t>           has VI nerve palsy</a:t>
            </a:r>
          </a:p>
          <a:p>
            <a:pPr>
              <a:spcBef>
                <a:spcPts val="0"/>
              </a:spcBef>
              <a:buNone/>
            </a:pPr>
            <a:endParaRPr lang="en-US" dirty="0"/>
          </a:p>
        </p:txBody>
      </p:sp>
    </p:spTree>
    <p:custDataLst>
      <p:tags r:id="rId1"/>
    </p:custData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57200"/>
            <a:ext cx="7543800" cy="1295400"/>
          </a:xfrm>
        </p:spPr>
        <p:txBody>
          <a:bodyPr/>
          <a:lstStyle/>
          <a:p>
            <a:r>
              <a:rPr lang="en-US" sz="3600" dirty="0" smtClean="0">
                <a:solidFill>
                  <a:srgbClr val="00FF00"/>
                </a:solidFill>
              </a:rPr>
              <a:t>Question 2:</a:t>
            </a:r>
            <a:endParaRPr lang="en-US" sz="3600" dirty="0">
              <a:solidFill>
                <a:srgbClr val="00FF00"/>
              </a:solidFill>
            </a:endParaRPr>
          </a:p>
        </p:txBody>
      </p:sp>
      <p:sp>
        <p:nvSpPr>
          <p:cNvPr id="5" name="Content Placeholder 4"/>
          <p:cNvSpPr>
            <a:spLocks noGrp="1"/>
          </p:cNvSpPr>
          <p:nvPr>
            <p:ph idx="1"/>
          </p:nvPr>
        </p:nvSpPr>
        <p:spPr>
          <a:xfrm>
            <a:off x="457200" y="990600"/>
            <a:ext cx="8229600" cy="4411662"/>
          </a:xfrm>
        </p:spPr>
        <p:txBody>
          <a:bodyPr/>
          <a:lstStyle/>
          <a:p>
            <a:pPr>
              <a:spcBef>
                <a:spcPts val="0"/>
              </a:spcBef>
              <a:buNone/>
            </a:pPr>
            <a:r>
              <a:rPr lang="en-US" dirty="0" smtClean="0"/>
              <a:t>    A 17 year old boy reports constant </a:t>
            </a:r>
          </a:p>
          <a:p>
            <a:pPr>
              <a:spcBef>
                <a:spcPts val="0"/>
              </a:spcBef>
              <a:buNone/>
            </a:pPr>
            <a:r>
              <a:rPr lang="en-US" dirty="0" smtClean="0"/>
              <a:t>    headaches since suffering a minor </a:t>
            </a:r>
          </a:p>
          <a:p>
            <a:pPr>
              <a:spcBef>
                <a:spcPts val="0"/>
              </a:spcBef>
              <a:buNone/>
            </a:pPr>
            <a:r>
              <a:rPr lang="en-US" dirty="0" smtClean="0"/>
              <a:t>    laceration to his right frontal scalp 5 months ago.  There was no LOC.  Now he has daily </a:t>
            </a:r>
            <a:r>
              <a:rPr lang="en-US" dirty="0" err="1" smtClean="0"/>
              <a:t>frontotemporal</a:t>
            </a:r>
            <a:r>
              <a:rPr lang="en-US" dirty="0" smtClean="0"/>
              <a:t> headaches for which he frequently takes acetaminophen, ibuprofen or naproxen, but obtains little relief. His exam is otherwise normal.  A urine </a:t>
            </a:r>
            <a:r>
              <a:rPr lang="en-US" dirty="0" err="1" smtClean="0"/>
              <a:t>tox</a:t>
            </a:r>
            <a:r>
              <a:rPr lang="en-US" dirty="0" smtClean="0"/>
              <a:t> screen is negative.</a:t>
            </a:r>
          </a:p>
          <a:p>
            <a:pPr>
              <a:spcBef>
                <a:spcPts val="0"/>
              </a:spcBef>
              <a:buNone/>
            </a:pPr>
            <a:endParaRPr lang="en-US" dirty="0" smtClean="0"/>
          </a:p>
          <a:p>
            <a:pPr>
              <a:spcBef>
                <a:spcPts val="0"/>
              </a:spcBef>
              <a:buNone/>
            </a:pPr>
            <a:r>
              <a:rPr lang="en-US" dirty="0" smtClean="0"/>
              <a:t>   Of the following, the MOST appropriate next step in the management of this child is:</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152400" y="914400"/>
            <a:ext cx="8534400" cy="4986338"/>
          </a:xfrm>
        </p:spPr>
        <p:txBody>
          <a:bodyPr/>
          <a:lstStyle/>
          <a:p>
            <a:pPr>
              <a:lnSpc>
                <a:spcPct val="80000"/>
              </a:lnSpc>
            </a:pPr>
            <a:r>
              <a:rPr lang="en-US" sz="2600" dirty="0">
                <a:solidFill>
                  <a:srgbClr val="00FF00"/>
                </a:solidFill>
              </a:rPr>
              <a:t>Treatment</a:t>
            </a:r>
            <a:r>
              <a:rPr lang="en-US" sz="2600" dirty="0"/>
              <a:t> for primary recurrent headache</a:t>
            </a:r>
          </a:p>
          <a:p>
            <a:pPr>
              <a:lnSpc>
                <a:spcPct val="80000"/>
              </a:lnSpc>
            </a:pPr>
            <a:endParaRPr lang="en-US" sz="2600" dirty="0"/>
          </a:p>
          <a:p>
            <a:pPr lvl="1">
              <a:lnSpc>
                <a:spcPct val="80000"/>
              </a:lnSpc>
            </a:pPr>
            <a:r>
              <a:rPr lang="en-US" sz="2400" dirty="0"/>
              <a:t>Practice parameters adapted from </a:t>
            </a:r>
            <a:r>
              <a:rPr lang="en-US" sz="2400" i="1" dirty="0"/>
              <a:t>adult </a:t>
            </a:r>
            <a:r>
              <a:rPr lang="en-US" sz="2400" dirty="0"/>
              <a:t>studies</a:t>
            </a:r>
          </a:p>
          <a:p>
            <a:pPr lvl="1">
              <a:lnSpc>
                <a:spcPct val="80000"/>
              </a:lnSpc>
            </a:pPr>
            <a:r>
              <a:rPr lang="en-US" sz="2400" dirty="0"/>
              <a:t>Avoid / </a:t>
            </a:r>
            <a:r>
              <a:rPr lang="en-US" sz="2400" dirty="0">
                <a:solidFill>
                  <a:srgbClr val="00FF00"/>
                </a:solidFill>
              </a:rPr>
              <a:t>minimize</a:t>
            </a:r>
            <a:r>
              <a:rPr lang="en-US" sz="2400" dirty="0"/>
              <a:t> </a:t>
            </a:r>
            <a:r>
              <a:rPr lang="en-US" sz="2400" dirty="0">
                <a:solidFill>
                  <a:srgbClr val="00FF00"/>
                </a:solidFill>
              </a:rPr>
              <a:t>triggers (MIGRAINES)</a:t>
            </a:r>
          </a:p>
          <a:p>
            <a:pPr lvl="2">
              <a:lnSpc>
                <a:spcPct val="80000"/>
              </a:lnSpc>
            </a:pPr>
            <a:r>
              <a:rPr lang="en-US" sz="2400" dirty="0"/>
              <a:t>Optimize hydration</a:t>
            </a:r>
          </a:p>
          <a:p>
            <a:pPr lvl="2">
              <a:lnSpc>
                <a:spcPct val="80000"/>
              </a:lnSpc>
            </a:pPr>
            <a:r>
              <a:rPr lang="en-US" sz="2400" dirty="0"/>
              <a:t>Good sleep hygiene / avoid sleep deprivation</a:t>
            </a:r>
          </a:p>
          <a:p>
            <a:pPr lvl="2">
              <a:lnSpc>
                <a:spcPct val="80000"/>
              </a:lnSpc>
            </a:pPr>
            <a:r>
              <a:rPr lang="en-US" sz="2400" dirty="0"/>
              <a:t>Avoid hunger</a:t>
            </a:r>
          </a:p>
          <a:p>
            <a:pPr lvl="2">
              <a:lnSpc>
                <a:spcPct val="80000"/>
              </a:lnSpc>
            </a:pPr>
            <a:r>
              <a:rPr lang="en-US" sz="2400" dirty="0"/>
              <a:t>Avoid food triggers (aged cheeses, chocolate, caffeine/ soda, processed deli meats, MSG, red wine)</a:t>
            </a:r>
          </a:p>
          <a:p>
            <a:pPr lvl="1">
              <a:lnSpc>
                <a:spcPct val="80000"/>
              </a:lnSpc>
            </a:pPr>
            <a:r>
              <a:rPr lang="en-US" sz="2400" dirty="0"/>
              <a:t>Mind-Body approach - </a:t>
            </a:r>
            <a:r>
              <a:rPr lang="en-US" sz="2400" dirty="0">
                <a:solidFill>
                  <a:srgbClr val="00FF00"/>
                </a:solidFill>
              </a:rPr>
              <a:t>minimize stress (TENSION)</a:t>
            </a:r>
          </a:p>
          <a:p>
            <a:pPr lvl="2">
              <a:lnSpc>
                <a:spcPct val="80000"/>
              </a:lnSpc>
            </a:pPr>
            <a:r>
              <a:rPr lang="en-US" sz="2400" dirty="0"/>
              <a:t>Biofeedback / relaxation </a:t>
            </a:r>
          </a:p>
          <a:p>
            <a:pPr lvl="2">
              <a:lnSpc>
                <a:spcPct val="80000"/>
              </a:lnSpc>
            </a:pPr>
            <a:r>
              <a:rPr lang="en-US" sz="2400" dirty="0"/>
              <a:t>Acupuncture</a:t>
            </a:r>
          </a:p>
          <a:p>
            <a:pPr lvl="2">
              <a:lnSpc>
                <a:spcPct val="80000"/>
              </a:lnSpc>
            </a:pPr>
            <a:r>
              <a:rPr lang="en-US" sz="2400" dirty="0"/>
              <a:t>Self-hypnosis</a:t>
            </a:r>
          </a:p>
        </p:txBody>
      </p:sp>
    </p:spTree>
    <p:custDataLst>
      <p:tags r:id="rId1"/>
    </p:custData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initiate </a:t>
            </a:r>
            <a:r>
              <a:rPr lang="en-US" dirty="0" err="1" smtClean="0"/>
              <a:t>sumatriptan</a:t>
            </a:r>
            <a:r>
              <a:rPr lang="en-US" dirty="0" smtClean="0"/>
              <a:t> and </a:t>
            </a:r>
            <a:r>
              <a:rPr lang="en-US" dirty="0" err="1" smtClean="0"/>
              <a:t>propranolol</a:t>
            </a:r>
            <a:endParaRPr lang="en-US" dirty="0" smtClean="0"/>
          </a:p>
          <a:p>
            <a:r>
              <a:rPr lang="en-US" dirty="0" smtClean="0"/>
              <a:t>B.   obtain computed tomography (CT) of the </a:t>
            </a:r>
          </a:p>
          <a:p>
            <a:pPr>
              <a:buNone/>
            </a:pPr>
            <a:r>
              <a:rPr lang="en-US" dirty="0" smtClean="0"/>
              <a:t>          head</a:t>
            </a:r>
          </a:p>
          <a:p>
            <a:r>
              <a:rPr lang="en-US" dirty="0" smtClean="0"/>
              <a:t>C.   perform a lumbar puncture</a:t>
            </a:r>
          </a:p>
          <a:p>
            <a:r>
              <a:rPr lang="en-US" dirty="0" smtClean="0"/>
              <a:t>D.   refer the patient to a psychiatrist</a:t>
            </a:r>
          </a:p>
          <a:p>
            <a:r>
              <a:rPr lang="en-US" dirty="0" smtClean="0"/>
              <a:t>E.   stop all analgesics and start </a:t>
            </a:r>
            <a:r>
              <a:rPr lang="en-US" dirty="0" err="1" smtClean="0"/>
              <a:t>amitriptyline</a:t>
            </a:r>
            <a:endParaRPr lang="en-US"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991600" cy="6553200"/>
          </a:xfrm>
        </p:spPr>
        <p:txBody>
          <a:bodyPr/>
          <a:lstStyle/>
          <a:p>
            <a:pPr>
              <a:spcBef>
                <a:spcPts val="0"/>
              </a:spcBef>
            </a:pPr>
            <a:r>
              <a:rPr lang="en-US" sz="2400" dirty="0" smtClean="0"/>
              <a:t>A.   initiate </a:t>
            </a:r>
            <a:r>
              <a:rPr lang="en-US" sz="2400" dirty="0" err="1" smtClean="0"/>
              <a:t>sumatriptan</a:t>
            </a:r>
            <a:r>
              <a:rPr lang="en-US" sz="2400" dirty="0" smtClean="0"/>
              <a:t> and </a:t>
            </a:r>
            <a:r>
              <a:rPr lang="en-US" sz="2400" dirty="0" err="1" smtClean="0"/>
              <a:t>propranolol</a:t>
            </a:r>
            <a:r>
              <a:rPr lang="en-US" sz="2400" dirty="0" smtClean="0"/>
              <a:t> – no; </a:t>
            </a:r>
          </a:p>
          <a:p>
            <a:pPr>
              <a:spcBef>
                <a:spcPts val="0"/>
              </a:spcBef>
              <a:buNone/>
            </a:pPr>
            <a:r>
              <a:rPr lang="en-US" sz="2400" dirty="0" smtClean="0"/>
              <a:t>          </a:t>
            </a:r>
            <a:r>
              <a:rPr lang="en-US" sz="2400" dirty="0" err="1" smtClean="0"/>
              <a:t>sumatriptan</a:t>
            </a:r>
            <a:r>
              <a:rPr lang="en-US" sz="2400" dirty="0" smtClean="0"/>
              <a:t> will contribute more to medication </a:t>
            </a:r>
          </a:p>
          <a:p>
            <a:pPr>
              <a:spcBef>
                <a:spcPts val="0"/>
              </a:spcBef>
              <a:buNone/>
            </a:pPr>
            <a:r>
              <a:rPr lang="en-US" sz="2400" dirty="0" smtClean="0"/>
              <a:t>          overuse (</a:t>
            </a:r>
            <a:r>
              <a:rPr lang="en-US" sz="2400" dirty="0" err="1" smtClean="0"/>
              <a:t>propranolol</a:t>
            </a:r>
            <a:r>
              <a:rPr lang="en-US" sz="2400" dirty="0" smtClean="0"/>
              <a:t> prophylaxis OK)</a:t>
            </a:r>
          </a:p>
          <a:p>
            <a:pPr>
              <a:spcBef>
                <a:spcPts val="0"/>
              </a:spcBef>
            </a:pPr>
            <a:r>
              <a:rPr lang="en-US" sz="2400" dirty="0" smtClean="0"/>
              <a:t>B.   obtain computed tomography (CT) of  the head – no;  </a:t>
            </a:r>
          </a:p>
          <a:p>
            <a:pPr>
              <a:spcBef>
                <a:spcPts val="0"/>
              </a:spcBef>
              <a:buNone/>
            </a:pPr>
            <a:r>
              <a:rPr lang="en-US" sz="2400" dirty="0" smtClean="0"/>
              <a:t>          exam is normal; not likely to have an injury due to   </a:t>
            </a:r>
          </a:p>
          <a:p>
            <a:pPr>
              <a:spcBef>
                <a:spcPts val="0"/>
              </a:spcBef>
              <a:buNone/>
            </a:pPr>
            <a:r>
              <a:rPr lang="en-US" sz="2400" dirty="0" smtClean="0"/>
              <a:t>          trauma becoming symptomatic after 5 months</a:t>
            </a:r>
          </a:p>
          <a:p>
            <a:pPr>
              <a:spcBef>
                <a:spcPts val="0"/>
              </a:spcBef>
            </a:pPr>
            <a:r>
              <a:rPr lang="en-US" sz="2400" dirty="0" smtClean="0"/>
              <a:t>C.   perform a lumbar puncture – no; no </a:t>
            </a:r>
            <a:r>
              <a:rPr lang="en-US" sz="2400" dirty="0" err="1" smtClean="0"/>
              <a:t>papilledema</a:t>
            </a:r>
            <a:r>
              <a:rPr lang="en-US" sz="2400" dirty="0" smtClean="0"/>
              <a:t> and   </a:t>
            </a:r>
          </a:p>
          <a:p>
            <a:pPr>
              <a:spcBef>
                <a:spcPts val="0"/>
              </a:spcBef>
              <a:buNone/>
            </a:pPr>
            <a:r>
              <a:rPr lang="en-US" sz="2400" dirty="0" smtClean="0"/>
              <a:t>          exam is normal (but if </a:t>
            </a:r>
            <a:r>
              <a:rPr lang="en-US" sz="2400" dirty="0" err="1" smtClean="0"/>
              <a:t>papilledema</a:t>
            </a:r>
            <a:r>
              <a:rPr lang="en-US" sz="2400" dirty="0" smtClean="0"/>
              <a:t> without fever, </a:t>
            </a:r>
          </a:p>
          <a:p>
            <a:pPr>
              <a:spcBef>
                <a:spcPts val="0"/>
              </a:spcBef>
              <a:buNone/>
            </a:pPr>
            <a:r>
              <a:rPr lang="en-US" sz="2400" dirty="0" smtClean="0"/>
              <a:t>          think </a:t>
            </a:r>
            <a:r>
              <a:rPr lang="en-US" sz="2400" dirty="0" err="1" smtClean="0"/>
              <a:t>pseudotumor</a:t>
            </a:r>
            <a:r>
              <a:rPr lang="en-US" sz="2400" dirty="0" smtClean="0"/>
              <a:t>)</a:t>
            </a:r>
          </a:p>
          <a:p>
            <a:pPr>
              <a:spcBef>
                <a:spcPts val="0"/>
              </a:spcBef>
            </a:pPr>
            <a:r>
              <a:rPr lang="en-US" sz="2400" dirty="0" smtClean="0"/>
              <a:t>D.   refer the patient to a psychiatrist – may be needed in  </a:t>
            </a:r>
          </a:p>
          <a:p>
            <a:pPr>
              <a:spcBef>
                <a:spcPts val="0"/>
              </a:spcBef>
              <a:buNone/>
            </a:pPr>
            <a:r>
              <a:rPr lang="en-US" sz="2400" dirty="0" smtClean="0"/>
              <a:t>          the future, but first must address medication overuse</a:t>
            </a:r>
          </a:p>
          <a:p>
            <a:pPr>
              <a:spcBef>
                <a:spcPts val="0"/>
              </a:spcBef>
            </a:pPr>
            <a:r>
              <a:rPr lang="en-US" sz="2400" u="sng" dirty="0" smtClean="0">
                <a:solidFill>
                  <a:srgbClr val="00FF00"/>
                </a:solidFill>
              </a:rPr>
              <a:t>E.</a:t>
            </a:r>
            <a:r>
              <a:rPr lang="en-US" sz="2400" dirty="0" smtClean="0">
                <a:solidFill>
                  <a:srgbClr val="00FF00"/>
                </a:solidFill>
              </a:rPr>
              <a:t>   </a:t>
            </a:r>
            <a:r>
              <a:rPr lang="en-US" sz="2400" u="sng" dirty="0" smtClean="0">
                <a:solidFill>
                  <a:srgbClr val="00FF00"/>
                </a:solidFill>
              </a:rPr>
              <a:t>stop all analgesics and start </a:t>
            </a:r>
            <a:r>
              <a:rPr lang="en-US" sz="2400" u="sng" dirty="0" err="1" smtClean="0">
                <a:solidFill>
                  <a:srgbClr val="00FF00"/>
                </a:solidFill>
              </a:rPr>
              <a:t>amitriptyline</a:t>
            </a:r>
            <a:r>
              <a:rPr lang="en-US" sz="2400" u="sng" dirty="0" smtClean="0">
                <a:solidFill>
                  <a:srgbClr val="00FF00"/>
                </a:solidFill>
              </a:rPr>
              <a:t> </a:t>
            </a:r>
            <a:r>
              <a:rPr lang="en-US" sz="2400" dirty="0" smtClean="0"/>
              <a:t>– need to </a:t>
            </a:r>
          </a:p>
          <a:p>
            <a:pPr>
              <a:spcBef>
                <a:spcPts val="0"/>
              </a:spcBef>
              <a:buNone/>
            </a:pPr>
            <a:r>
              <a:rPr lang="en-US" sz="2400" dirty="0" smtClean="0"/>
              <a:t>          stop acute abortive medications to recover from </a:t>
            </a:r>
          </a:p>
          <a:p>
            <a:pPr>
              <a:spcBef>
                <a:spcPts val="0"/>
              </a:spcBef>
              <a:buNone/>
            </a:pPr>
            <a:r>
              <a:rPr lang="en-US" sz="2400" dirty="0" smtClean="0"/>
              <a:t>          “chronic daily headaches” caused by medication  </a:t>
            </a:r>
          </a:p>
          <a:p>
            <a:pPr>
              <a:spcBef>
                <a:spcPts val="0"/>
              </a:spcBef>
              <a:buNone/>
            </a:pPr>
            <a:r>
              <a:rPr lang="en-US" sz="2400" dirty="0" smtClean="0"/>
              <a:t>          overuse; initiating prophylactic medication  </a:t>
            </a:r>
          </a:p>
          <a:p>
            <a:pPr>
              <a:spcBef>
                <a:spcPts val="0"/>
              </a:spcBef>
              <a:buNone/>
            </a:pPr>
            <a:r>
              <a:rPr lang="en-US" sz="2400" dirty="0" smtClean="0"/>
              <a:t>          (</a:t>
            </a:r>
            <a:r>
              <a:rPr lang="en-US" sz="2400" dirty="0" err="1" smtClean="0"/>
              <a:t>amitriptyline</a:t>
            </a:r>
            <a:r>
              <a:rPr lang="en-US" sz="2400" dirty="0" smtClean="0"/>
              <a:t>) will begin to decrease headache</a:t>
            </a:r>
          </a:p>
          <a:p>
            <a:endParaRPr lang="en-US" dirty="0"/>
          </a:p>
        </p:txBody>
      </p:sp>
    </p:spTree>
    <p:custDataLst>
      <p:tags r:id="rId1"/>
    </p:custData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28600"/>
            <a:ext cx="7543800" cy="1295400"/>
          </a:xfrm>
        </p:spPr>
        <p:txBody>
          <a:bodyPr/>
          <a:lstStyle/>
          <a:p>
            <a:r>
              <a:rPr lang="en-US" sz="3600" dirty="0" smtClean="0">
                <a:solidFill>
                  <a:srgbClr val="00FF00"/>
                </a:solidFill>
              </a:rPr>
              <a:t>Question 3:</a:t>
            </a:r>
            <a:endParaRPr lang="en-US" sz="3600" dirty="0">
              <a:solidFill>
                <a:srgbClr val="00FF00"/>
              </a:solidFill>
            </a:endParaRPr>
          </a:p>
        </p:txBody>
      </p:sp>
      <p:sp>
        <p:nvSpPr>
          <p:cNvPr id="5" name="Content Placeholder 4"/>
          <p:cNvSpPr>
            <a:spLocks noGrp="1"/>
          </p:cNvSpPr>
          <p:nvPr>
            <p:ph idx="1"/>
          </p:nvPr>
        </p:nvSpPr>
        <p:spPr>
          <a:xfrm>
            <a:off x="304800" y="1752600"/>
            <a:ext cx="8229600" cy="4411662"/>
          </a:xfrm>
        </p:spPr>
        <p:txBody>
          <a:bodyPr/>
          <a:lstStyle/>
          <a:p>
            <a:pPr marL="91440">
              <a:spcBef>
                <a:spcPts val="0"/>
              </a:spcBef>
              <a:buNone/>
            </a:pPr>
            <a:r>
              <a:rPr lang="en-US" dirty="0" smtClean="0"/>
              <a:t> A 6 year old girl is brought to your office for  clumsy gait of 3 days duration.  On exam, she is </a:t>
            </a:r>
            <a:r>
              <a:rPr lang="en-US" dirty="0" err="1" smtClean="0"/>
              <a:t>afebrile</a:t>
            </a:r>
            <a:r>
              <a:rPr lang="en-US" dirty="0" smtClean="0"/>
              <a:t> and ataxic.  She has a full right facial palsy.  Deep tendon reflexes are hard to elicit at the knees and absent at the ankles. </a:t>
            </a:r>
          </a:p>
          <a:p>
            <a:pPr>
              <a:buNone/>
            </a:pPr>
            <a:endParaRPr lang="en-US" dirty="0" smtClean="0"/>
          </a:p>
          <a:p>
            <a:pPr>
              <a:buNone/>
            </a:pPr>
            <a:r>
              <a:rPr lang="en-US" dirty="0" smtClean="0"/>
              <a:t>   Of the following, the MOST appropriate next step in the evaluation of this child is:</a:t>
            </a:r>
            <a:endParaRPr lang="en-US" dirty="0"/>
          </a:p>
        </p:txBody>
      </p:sp>
    </p:spTree>
    <p:custDataLst>
      <p:tags r:id="rId1"/>
    </p:custData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computed tomography (CT) of the head   </a:t>
            </a:r>
          </a:p>
          <a:p>
            <a:r>
              <a:rPr lang="en-US" dirty="0" smtClean="0"/>
              <a:t>B. electroencephalography (EEG) </a:t>
            </a:r>
          </a:p>
          <a:p>
            <a:r>
              <a:rPr lang="en-US" dirty="0" smtClean="0"/>
              <a:t>C. lumbar puncture </a:t>
            </a:r>
          </a:p>
          <a:p>
            <a:r>
              <a:rPr lang="en-US" dirty="0" smtClean="0"/>
              <a:t>D. magnetic resonance imaging of the spine </a:t>
            </a:r>
          </a:p>
          <a:p>
            <a:r>
              <a:rPr lang="en-US" dirty="0" smtClean="0"/>
              <a:t>E. urine toxicology screen </a:t>
            </a:r>
          </a:p>
          <a:p>
            <a:endParaRPr lang="en-US" dirty="0"/>
          </a:p>
        </p:txBody>
      </p:sp>
    </p:spTree>
    <p:custDataLst>
      <p:tags r:id="rId1"/>
    </p:custData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991600" cy="6553200"/>
          </a:xfrm>
        </p:spPr>
        <p:txBody>
          <a:bodyPr/>
          <a:lstStyle/>
          <a:p>
            <a:pPr>
              <a:spcBef>
                <a:spcPts val="0"/>
              </a:spcBef>
            </a:pPr>
            <a:r>
              <a:rPr lang="en-US" sz="2400" u="sng" dirty="0" smtClean="0"/>
              <a:t>C.</a:t>
            </a:r>
            <a:r>
              <a:rPr lang="en-US" sz="2400" dirty="0" smtClean="0"/>
              <a:t> </a:t>
            </a:r>
            <a:r>
              <a:rPr lang="en-US" sz="2400" u="sng" dirty="0" smtClean="0"/>
              <a:t>Lumbar puncture </a:t>
            </a:r>
            <a:r>
              <a:rPr lang="en-US" sz="2400" dirty="0" smtClean="0"/>
              <a:t>– the ataxia plus </a:t>
            </a:r>
            <a:r>
              <a:rPr lang="en-US" sz="2400" dirty="0" err="1" smtClean="0"/>
              <a:t>areflexia</a:t>
            </a:r>
            <a:r>
              <a:rPr lang="en-US" sz="2400" dirty="0" smtClean="0"/>
              <a:t> plus </a:t>
            </a:r>
          </a:p>
          <a:p>
            <a:pPr>
              <a:spcBef>
                <a:spcPts val="0"/>
              </a:spcBef>
              <a:buNone/>
            </a:pPr>
            <a:r>
              <a:rPr lang="en-US" sz="2400" dirty="0" smtClean="0"/>
              <a:t>         facial palsy is </a:t>
            </a:r>
            <a:r>
              <a:rPr lang="en-US" sz="2400" dirty="0" err="1" smtClean="0"/>
              <a:t>pathognomonic</a:t>
            </a:r>
            <a:r>
              <a:rPr lang="en-US" sz="2400" dirty="0" smtClean="0"/>
              <a:t> for </a:t>
            </a:r>
            <a:r>
              <a:rPr lang="en-US" sz="2400" dirty="0" err="1" smtClean="0"/>
              <a:t>Guillain-Barre</a:t>
            </a:r>
            <a:endParaRPr lang="en-US" sz="2400" dirty="0" smtClean="0"/>
          </a:p>
          <a:p>
            <a:pPr>
              <a:spcBef>
                <a:spcPts val="0"/>
              </a:spcBef>
              <a:buNone/>
            </a:pPr>
            <a:r>
              <a:rPr lang="en-US" sz="2400" dirty="0" smtClean="0"/>
              <a:t>         syndrome (Miller-Fisher variant).  LP will reveal</a:t>
            </a:r>
          </a:p>
          <a:p>
            <a:pPr>
              <a:spcBef>
                <a:spcPts val="0"/>
              </a:spcBef>
              <a:buNone/>
            </a:pPr>
            <a:r>
              <a:rPr lang="en-US" sz="2400" dirty="0" smtClean="0"/>
              <a:t>         increased protein (due to breakdown of </a:t>
            </a:r>
          </a:p>
          <a:p>
            <a:pPr>
              <a:spcBef>
                <a:spcPts val="0"/>
              </a:spcBef>
              <a:buNone/>
            </a:pPr>
            <a:r>
              <a:rPr lang="en-US" sz="2400" dirty="0" smtClean="0"/>
              <a:t>         myelin proteins /  </a:t>
            </a:r>
            <a:r>
              <a:rPr lang="en-US" sz="2400" dirty="0" err="1" smtClean="0"/>
              <a:t>demyelination</a:t>
            </a:r>
            <a:r>
              <a:rPr lang="en-US" sz="2400" dirty="0" smtClean="0"/>
              <a:t> of the nerve roots) </a:t>
            </a:r>
          </a:p>
          <a:p>
            <a:pPr>
              <a:spcBef>
                <a:spcPts val="0"/>
              </a:spcBef>
              <a:buNone/>
            </a:pPr>
            <a:r>
              <a:rPr lang="en-US" sz="2400" dirty="0" smtClean="0"/>
              <a:t>         with normal WBC count  </a:t>
            </a:r>
          </a:p>
          <a:p>
            <a:pPr>
              <a:spcBef>
                <a:spcPts val="0"/>
              </a:spcBef>
              <a:buNone/>
            </a:pPr>
            <a:r>
              <a:rPr lang="en-US" sz="2400" dirty="0" smtClean="0"/>
              <a:t>         (“</a:t>
            </a:r>
            <a:r>
              <a:rPr lang="en-US" sz="2400" dirty="0" err="1" smtClean="0"/>
              <a:t>cytoalbuminemic</a:t>
            </a:r>
            <a:r>
              <a:rPr lang="en-US" sz="2400" dirty="0" smtClean="0"/>
              <a:t> dissociation”).</a:t>
            </a:r>
          </a:p>
          <a:p>
            <a:endParaRPr lang="en-US" dirty="0"/>
          </a:p>
        </p:txBody>
      </p:sp>
    </p:spTree>
    <p:custDataLst>
      <p:tags r:id="rId1"/>
    </p:custData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0"/>
            <a:ext cx="7543800" cy="1295400"/>
          </a:xfrm>
        </p:spPr>
        <p:txBody>
          <a:bodyPr/>
          <a:lstStyle/>
          <a:p>
            <a:r>
              <a:rPr lang="en-US" sz="3600" dirty="0" smtClean="0">
                <a:solidFill>
                  <a:srgbClr val="00FF00"/>
                </a:solidFill>
              </a:rPr>
              <a:t>Question 4:</a:t>
            </a:r>
            <a:endParaRPr lang="en-US" sz="3600" dirty="0">
              <a:solidFill>
                <a:srgbClr val="00FF00"/>
              </a:solidFill>
            </a:endParaRPr>
          </a:p>
        </p:txBody>
      </p:sp>
      <p:sp>
        <p:nvSpPr>
          <p:cNvPr id="5" name="Content Placeholder 4"/>
          <p:cNvSpPr>
            <a:spLocks noGrp="1"/>
          </p:cNvSpPr>
          <p:nvPr>
            <p:ph idx="1"/>
          </p:nvPr>
        </p:nvSpPr>
        <p:spPr>
          <a:xfrm>
            <a:off x="381000" y="914400"/>
            <a:ext cx="8229600" cy="4411662"/>
          </a:xfrm>
        </p:spPr>
        <p:txBody>
          <a:bodyPr/>
          <a:lstStyle/>
          <a:p>
            <a:pPr marL="91440">
              <a:spcBef>
                <a:spcPts val="0"/>
              </a:spcBef>
              <a:buNone/>
            </a:pPr>
            <a:r>
              <a:rPr lang="en-US" dirty="0" smtClean="0"/>
              <a:t> A 15 year old boy who has cystic acne has experienced a frontal headache for 1 week.  He reports that the only drug he takes is </a:t>
            </a:r>
            <a:r>
              <a:rPr lang="en-US" dirty="0" err="1" smtClean="0"/>
              <a:t>isoretinoin</a:t>
            </a:r>
            <a:r>
              <a:rPr lang="en-US" dirty="0" smtClean="0"/>
              <a:t>.  Seen in the emergency room over night, a CT of the brain was normal.  He was given </a:t>
            </a:r>
            <a:r>
              <a:rPr lang="en-US" dirty="0" err="1" smtClean="0"/>
              <a:t>meperidine</a:t>
            </a:r>
            <a:r>
              <a:rPr lang="en-US" dirty="0" smtClean="0"/>
              <a:t> and discharged home.  He presents to your office today for follow-up.  The boy has </a:t>
            </a:r>
            <a:r>
              <a:rPr lang="en-US" dirty="0" err="1" smtClean="0"/>
              <a:t>papilledema</a:t>
            </a:r>
            <a:r>
              <a:rPr lang="en-US" dirty="0" smtClean="0"/>
              <a:t>, but his neurologic exam is otherwise normal.  </a:t>
            </a:r>
          </a:p>
          <a:p>
            <a:pPr>
              <a:buNone/>
            </a:pPr>
            <a:endParaRPr lang="en-US" dirty="0" smtClean="0"/>
          </a:p>
          <a:p>
            <a:pPr>
              <a:buNone/>
            </a:pPr>
            <a:r>
              <a:rPr lang="en-US" dirty="0" smtClean="0"/>
              <a:t>   Of the following, the MOST appropriate next step in the evaluation of this patient is:</a:t>
            </a:r>
            <a:endParaRPr lang="en-US" dirty="0"/>
          </a:p>
        </p:txBody>
      </p:sp>
    </p:spTree>
    <p:custDataLst>
      <p:tags r:id="rId1"/>
    </p:custData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lumbar puncture   </a:t>
            </a:r>
          </a:p>
          <a:p>
            <a:r>
              <a:rPr lang="en-US" dirty="0" smtClean="0"/>
              <a:t>B. MRI of the brain with gadolinium contrast </a:t>
            </a:r>
          </a:p>
          <a:p>
            <a:r>
              <a:rPr lang="en-US" dirty="0" smtClean="0"/>
              <a:t>C. neurosurgery consultation  </a:t>
            </a:r>
          </a:p>
          <a:p>
            <a:r>
              <a:rPr lang="en-US" dirty="0" smtClean="0"/>
              <a:t>D. ophthalmology consultation   </a:t>
            </a:r>
          </a:p>
          <a:p>
            <a:r>
              <a:rPr lang="en-US" dirty="0" smtClean="0"/>
              <a:t>E. urine toxicology screen </a:t>
            </a:r>
          </a:p>
          <a:p>
            <a:endParaRPr lang="en-US" dirty="0"/>
          </a:p>
        </p:txBody>
      </p:sp>
    </p:spTree>
    <p:custDataLst>
      <p:tags r:id="rId1"/>
    </p:custData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91600" cy="6553200"/>
          </a:xfrm>
        </p:spPr>
        <p:txBody>
          <a:bodyPr/>
          <a:lstStyle/>
          <a:p>
            <a:pPr>
              <a:spcBef>
                <a:spcPts val="0"/>
              </a:spcBef>
            </a:pPr>
            <a:r>
              <a:rPr lang="en-US" sz="2400" u="sng" dirty="0" smtClean="0"/>
              <a:t>A.</a:t>
            </a:r>
            <a:r>
              <a:rPr lang="en-US" sz="2400" dirty="0" smtClean="0"/>
              <a:t> </a:t>
            </a:r>
            <a:r>
              <a:rPr lang="en-US" sz="2400" u="sng" dirty="0" smtClean="0"/>
              <a:t>Lumbar puncture </a:t>
            </a:r>
            <a:r>
              <a:rPr lang="en-US" sz="2400" dirty="0" smtClean="0"/>
              <a:t>– headache and </a:t>
            </a:r>
            <a:r>
              <a:rPr lang="en-US" sz="2400" dirty="0" err="1" smtClean="0"/>
              <a:t>papilledema</a:t>
            </a:r>
            <a:r>
              <a:rPr lang="en-US" sz="2400" dirty="0" smtClean="0"/>
              <a:t> </a:t>
            </a:r>
          </a:p>
          <a:p>
            <a:pPr>
              <a:spcBef>
                <a:spcPts val="0"/>
              </a:spcBef>
              <a:buNone/>
            </a:pPr>
            <a:r>
              <a:rPr lang="en-US" sz="2400" dirty="0" smtClean="0"/>
              <a:t>    suggest increased intracranial pressure, but the CT of </a:t>
            </a:r>
          </a:p>
          <a:p>
            <a:pPr>
              <a:spcBef>
                <a:spcPts val="0"/>
              </a:spcBef>
              <a:buNone/>
            </a:pPr>
            <a:r>
              <a:rPr lang="en-US" sz="2400" dirty="0" smtClean="0"/>
              <a:t>    the head ruled out mass lesion.  No MRI is needed as </a:t>
            </a:r>
          </a:p>
          <a:p>
            <a:pPr>
              <a:spcBef>
                <a:spcPts val="0"/>
              </a:spcBef>
              <a:buNone/>
            </a:pPr>
            <a:r>
              <a:rPr lang="en-US" sz="2400" dirty="0" smtClean="0"/>
              <a:t>    a lesion big enough to cause </a:t>
            </a:r>
            <a:r>
              <a:rPr lang="en-US" sz="2400" dirty="0" err="1" smtClean="0"/>
              <a:t>papilledema</a:t>
            </a:r>
            <a:r>
              <a:rPr lang="en-US" sz="2400" dirty="0" smtClean="0"/>
              <a:t> would be </a:t>
            </a:r>
          </a:p>
          <a:p>
            <a:pPr>
              <a:spcBef>
                <a:spcPts val="0"/>
              </a:spcBef>
              <a:buNone/>
            </a:pPr>
            <a:r>
              <a:rPr lang="en-US" sz="2400" dirty="0" smtClean="0"/>
              <a:t>    evident on CT.  With normal CT of the brain, increased intracranial pressure headache suggests </a:t>
            </a:r>
            <a:r>
              <a:rPr lang="en-US" sz="2400" dirty="0" err="1" smtClean="0"/>
              <a:t>pseudotumor</a:t>
            </a:r>
            <a:r>
              <a:rPr lang="en-US" sz="2400" dirty="0" smtClean="0"/>
              <a:t>.  Lumbar puncture would be both diagnostic and therapeutic.  Follow-up with an ophthalmologist is reasonable, but is not needed before the LP because </a:t>
            </a:r>
            <a:r>
              <a:rPr lang="en-US" sz="2400" dirty="0" err="1" smtClean="0"/>
              <a:t>papilledema</a:t>
            </a:r>
            <a:r>
              <a:rPr lang="en-US" sz="2400" dirty="0" smtClean="0"/>
              <a:t> was already detected and the LP is necessary to make the diagnosis.  Uncomplicated </a:t>
            </a:r>
            <a:r>
              <a:rPr lang="en-US" sz="2400" dirty="0" err="1" smtClean="0"/>
              <a:t>pseudotumor</a:t>
            </a:r>
            <a:r>
              <a:rPr lang="en-US" sz="2400" dirty="0" smtClean="0"/>
              <a:t> does not required neurosurgical consultation unless medical therapies are ineffective and the ongoing increased intracranial pressure </a:t>
            </a:r>
            <a:r>
              <a:rPr lang="en-US" sz="2400" dirty="0" err="1" smtClean="0"/>
              <a:t>jeapordizes</a:t>
            </a:r>
            <a:r>
              <a:rPr lang="en-US" sz="2400" dirty="0" smtClean="0"/>
              <a:t> (chokes) the optic nerves.  Other causes of </a:t>
            </a:r>
            <a:r>
              <a:rPr lang="en-US" sz="2400" dirty="0" err="1" smtClean="0"/>
              <a:t>pseudotumor</a:t>
            </a:r>
            <a:r>
              <a:rPr lang="en-US" sz="2400" dirty="0" smtClean="0"/>
              <a:t> include: hyper- or hypo vitamin A, Addison disease, hypo-</a:t>
            </a:r>
            <a:r>
              <a:rPr lang="en-US" sz="2400" dirty="0" err="1" smtClean="0"/>
              <a:t>parathyroidism</a:t>
            </a:r>
            <a:r>
              <a:rPr lang="en-US" sz="2400" dirty="0" smtClean="0"/>
              <a:t>, iron deficiency, </a:t>
            </a:r>
            <a:r>
              <a:rPr lang="en-US" sz="2400" dirty="0" err="1" smtClean="0"/>
              <a:t>polycythemia</a:t>
            </a:r>
            <a:r>
              <a:rPr lang="en-US" sz="2400" dirty="0" smtClean="0"/>
              <a:t>, </a:t>
            </a:r>
            <a:r>
              <a:rPr lang="en-US" sz="2400" dirty="0" err="1" smtClean="0"/>
              <a:t>otitis</a:t>
            </a:r>
            <a:r>
              <a:rPr lang="en-US" sz="2400" dirty="0" smtClean="0"/>
              <a:t>, </a:t>
            </a:r>
            <a:r>
              <a:rPr lang="en-US" sz="2400" dirty="0" err="1" smtClean="0"/>
              <a:t>mastoiditis</a:t>
            </a:r>
            <a:r>
              <a:rPr lang="en-US" sz="2400" dirty="0" smtClean="0"/>
              <a:t>, SLE, pregnancy, obesity, steroids, </a:t>
            </a:r>
            <a:r>
              <a:rPr lang="en-US" sz="2400" dirty="0" err="1" smtClean="0"/>
              <a:t>retinoids</a:t>
            </a:r>
            <a:r>
              <a:rPr lang="en-US" sz="2400" dirty="0" smtClean="0"/>
              <a:t>, OCPs, tetracycline, </a:t>
            </a:r>
            <a:r>
              <a:rPr lang="en-US" sz="2400" dirty="0" err="1" smtClean="0"/>
              <a:t>minocycline</a:t>
            </a:r>
            <a:r>
              <a:rPr lang="en-US" sz="2400" dirty="0" smtClean="0"/>
              <a:t>.</a:t>
            </a:r>
          </a:p>
          <a:p>
            <a:endParaRPr lang="en-US" dirty="0"/>
          </a:p>
        </p:txBody>
      </p:sp>
    </p:spTree>
    <p:custDataLst>
      <p:tags r:id="rId1"/>
    </p:custData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04800"/>
            <a:ext cx="7543800" cy="1295400"/>
          </a:xfrm>
        </p:spPr>
        <p:txBody>
          <a:bodyPr/>
          <a:lstStyle/>
          <a:p>
            <a:r>
              <a:rPr lang="en-US" sz="3600" dirty="0" smtClean="0">
                <a:solidFill>
                  <a:srgbClr val="00FF00"/>
                </a:solidFill>
              </a:rPr>
              <a:t>Question 5:</a:t>
            </a:r>
            <a:endParaRPr lang="en-US" sz="3600" dirty="0">
              <a:solidFill>
                <a:srgbClr val="00FF00"/>
              </a:solidFill>
            </a:endParaRPr>
          </a:p>
        </p:txBody>
      </p:sp>
      <p:sp>
        <p:nvSpPr>
          <p:cNvPr id="5" name="Content Placeholder 4"/>
          <p:cNvSpPr>
            <a:spLocks noGrp="1"/>
          </p:cNvSpPr>
          <p:nvPr>
            <p:ph idx="1"/>
          </p:nvPr>
        </p:nvSpPr>
        <p:spPr>
          <a:xfrm>
            <a:off x="228600" y="1143000"/>
            <a:ext cx="8229600" cy="4411662"/>
          </a:xfrm>
        </p:spPr>
        <p:txBody>
          <a:bodyPr/>
          <a:lstStyle/>
          <a:p>
            <a:pPr marL="91440">
              <a:spcBef>
                <a:spcPts val="0"/>
              </a:spcBef>
              <a:buNone/>
            </a:pPr>
            <a:r>
              <a:rPr lang="en-US" dirty="0" smtClean="0"/>
              <a:t> A 12 year old girl presents with </a:t>
            </a:r>
            <a:r>
              <a:rPr lang="en-US" dirty="0" err="1" smtClean="0"/>
              <a:t>paraparesis</a:t>
            </a:r>
            <a:endParaRPr lang="en-US" dirty="0" smtClean="0"/>
          </a:p>
          <a:p>
            <a:pPr marL="91440">
              <a:spcBef>
                <a:spcPts val="0"/>
              </a:spcBef>
              <a:buNone/>
            </a:pPr>
            <a:r>
              <a:rPr lang="en-US" dirty="0" smtClean="0"/>
              <a:t> progressing over 2 days along with urinary </a:t>
            </a:r>
          </a:p>
          <a:p>
            <a:pPr marL="91440">
              <a:spcBef>
                <a:spcPts val="0"/>
              </a:spcBef>
              <a:buNone/>
            </a:pPr>
            <a:r>
              <a:rPr lang="en-US" dirty="0" smtClean="0"/>
              <a:t> incontinence and constipation.  She complains</a:t>
            </a:r>
          </a:p>
          <a:p>
            <a:pPr marL="91440">
              <a:spcBef>
                <a:spcPts val="0"/>
              </a:spcBef>
              <a:buNone/>
            </a:pPr>
            <a:r>
              <a:rPr lang="en-US" dirty="0" smtClean="0"/>
              <a:t> of constant dull lower back pain.  On physical exam, the child can not move her lower extremities and has brisk knee and ankle deep tendon reflexes.  She has loss of pain sensation below dermatome T10.</a:t>
            </a:r>
          </a:p>
          <a:p>
            <a:pPr>
              <a:buNone/>
            </a:pPr>
            <a:endParaRPr lang="en-US" dirty="0" smtClean="0"/>
          </a:p>
          <a:p>
            <a:pPr>
              <a:buNone/>
            </a:pPr>
            <a:r>
              <a:rPr lang="en-US" dirty="0" smtClean="0"/>
              <a:t>   Of the following, the test MOST likely to lead to this child’s diagnosis is:</a:t>
            </a:r>
            <a:endParaRPr lang="en-US" dirty="0"/>
          </a:p>
        </p:txBody>
      </p:sp>
    </p:spTree>
    <p:custDataLst>
      <p:tags r:id="rId1"/>
    </p:custData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a:t>
            </a:r>
            <a:r>
              <a:rPr lang="en-US" dirty="0" err="1" smtClean="0"/>
              <a:t>edrophonium</a:t>
            </a:r>
            <a:r>
              <a:rPr lang="en-US" dirty="0" smtClean="0"/>
              <a:t> test (</a:t>
            </a:r>
            <a:r>
              <a:rPr lang="en-US" dirty="0" err="1" smtClean="0"/>
              <a:t>Tensilon</a:t>
            </a:r>
            <a:r>
              <a:rPr lang="en-US" dirty="0" smtClean="0"/>
              <a:t> test)  </a:t>
            </a:r>
          </a:p>
          <a:p>
            <a:r>
              <a:rPr lang="en-US" dirty="0" smtClean="0"/>
              <a:t>B. lumbar puncture  </a:t>
            </a:r>
          </a:p>
          <a:p>
            <a:r>
              <a:rPr lang="en-US" dirty="0" smtClean="0"/>
              <a:t>C. MRI of the spine  </a:t>
            </a:r>
          </a:p>
          <a:p>
            <a:r>
              <a:rPr lang="en-US" dirty="0" smtClean="0"/>
              <a:t>D. nerve conduction velocities   </a:t>
            </a:r>
          </a:p>
          <a:p>
            <a:r>
              <a:rPr lang="en-US" dirty="0" smtClean="0"/>
              <a:t>E. </a:t>
            </a:r>
            <a:r>
              <a:rPr lang="en-US" dirty="0" err="1" smtClean="0"/>
              <a:t>somatosensory</a:t>
            </a:r>
            <a:r>
              <a:rPr lang="en-US" dirty="0" smtClean="0"/>
              <a:t> evoked potentials  </a:t>
            </a:r>
          </a:p>
          <a:p>
            <a:endParaRPr lang="en-US"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0" y="762000"/>
            <a:ext cx="8686800" cy="5824538"/>
          </a:xfrm>
        </p:spPr>
        <p:txBody>
          <a:bodyPr/>
          <a:lstStyle/>
          <a:p>
            <a:r>
              <a:rPr lang="en-US" sz="2600" dirty="0">
                <a:solidFill>
                  <a:srgbClr val="00FF00"/>
                </a:solidFill>
              </a:rPr>
              <a:t>Acute treatments</a:t>
            </a:r>
            <a:r>
              <a:rPr lang="en-US" sz="2600" dirty="0"/>
              <a:t> for </a:t>
            </a:r>
            <a:r>
              <a:rPr lang="en-US" sz="2600" dirty="0">
                <a:solidFill>
                  <a:srgbClr val="00FF00"/>
                </a:solidFill>
              </a:rPr>
              <a:t>migraines</a:t>
            </a:r>
          </a:p>
          <a:p>
            <a:endParaRPr lang="en-US" sz="2600" dirty="0"/>
          </a:p>
          <a:p>
            <a:pPr lvl="1"/>
            <a:r>
              <a:rPr lang="en-US" sz="2400" dirty="0"/>
              <a:t>Goals:  reduce / ablate pain, restore function, minimize need for rescue medications</a:t>
            </a:r>
          </a:p>
          <a:p>
            <a:pPr lvl="1"/>
            <a:r>
              <a:rPr lang="en-US" sz="2400" dirty="0">
                <a:solidFill>
                  <a:srgbClr val="00FF00"/>
                </a:solidFill>
              </a:rPr>
              <a:t>Treat promptly</a:t>
            </a:r>
            <a:r>
              <a:rPr lang="en-US" sz="2400" dirty="0"/>
              <a:t> at onset</a:t>
            </a:r>
          </a:p>
          <a:p>
            <a:pPr lvl="1"/>
            <a:r>
              <a:rPr lang="en-US" sz="2400" dirty="0"/>
              <a:t>Include </a:t>
            </a:r>
            <a:r>
              <a:rPr lang="en-US" sz="2400" dirty="0">
                <a:solidFill>
                  <a:srgbClr val="00FF00"/>
                </a:solidFill>
              </a:rPr>
              <a:t>anti-emetics</a:t>
            </a:r>
            <a:r>
              <a:rPr lang="en-US" sz="2400" dirty="0"/>
              <a:t> (if nausea / vomiting):</a:t>
            </a:r>
          </a:p>
          <a:p>
            <a:pPr lvl="2"/>
            <a:r>
              <a:rPr lang="en-US" sz="2400" dirty="0" err="1"/>
              <a:t>metoclopramide</a:t>
            </a:r>
            <a:r>
              <a:rPr lang="en-US" sz="2400" dirty="0"/>
              <a:t> (</a:t>
            </a:r>
            <a:r>
              <a:rPr lang="en-US" sz="2400" dirty="0" err="1"/>
              <a:t>Reglan</a:t>
            </a:r>
            <a:r>
              <a:rPr lang="en-US" sz="2400" dirty="0"/>
              <a:t>)  </a:t>
            </a:r>
          </a:p>
          <a:p>
            <a:pPr lvl="2"/>
            <a:r>
              <a:rPr lang="en-US" sz="2400" dirty="0" err="1"/>
              <a:t>prochlorperazine</a:t>
            </a:r>
            <a:r>
              <a:rPr lang="en-US" sz="2400" dirty="0"/>
              <a:t>  (</a:t>
            </a:r>
            <a:r>
              <a:rPr lang="en-US" sz="2400" dirty="0" err="1"/>
              <a:t>Compazine</a:t>
            </a:r>
            <a:r>
              <a:rPr lang="en-US" sz="2400" dirty="0"/>
              <a:t>) </a:t>
            </a:r>
          </a:p>
          <a:p>
            <a:pPr lvl="2"/>
            <a:r>
              <a:rPr lang="en-US" sz="2400" dirty="0" err="1"/>
              <a:t>promethazine</a:t>
            </a:r>
            <a:r>
              <a:rPr lang="en-US" sz="2400" dirty="0"/>
              <a:t> (</a:t>
            </a:r>
            <a:r>
              <a:rPr lang="en-US" sz="2400" dirty="0" err="1"/>
              <a:t>Phenergan</a:t>
            </a:r>
            <a:r>
              <a:rPr lang="en-US" sz="2400" dirty="0"/>
              <a:t>)</a:t>
            </a:r>
          </a:p>
          <a:p>
            <a:pPr lvl="1"/>
            <a:r>
              <a:rPr lang="en-US" sz="2400" dirty="0">
                <a:solidFill>
                  <a:srgbClr val="00FF00"/>
                </a:solidFill>
              </a:rPr>
              <a:t>Avoid medication overuse</a:t>
            </a:r>
            <a:r>
              <a:rPr lang="en-US" sz="2400" dirty="0"/>
              <a:t> (meds </a:t>
            </a:r>
            <a:r>
              <a:rPr lang="en-US" sz="2400" u="sng" dirty="0"/>
              <a:t>&lt;</a:t>
            </a:r>
            <a:r>
              <a:rPr lang="en-US" sz="2400" dirty="0"/>
              <a:t> </a:t>
            </a:r>
            <a:r>
              <a:rPr lang="en-US" sz="2400" dirty="0" smtClean="0"/>
              <a:t>2-3 x per </a:t>
            </a:r>
            <a:r>
              <a:rPr lang="en-US" sz="2400" dirty="0"/>
              <a:t>week)</a:t>
            </a:r>
          </a:p>
          <a:p>
            <a:pPr lvl="1"/>
            <a:r>
              <a:rPr lang="en-US" sz="2400" dirty="0"/>
              <a:t>1st line meds: </a:t>
            </a:r>
            <a:r>
              <a:rPr lang="en-US" sz="2400" dirty="0">
                <a:solidFill>
                  <a:srgbClr val="00FF00"/>
                </a:solidFill>
              </a:rPr>
              <a:t>NSAIDs</a:t>
            </a:r>
            <a:r>
              <a:rPr lang="en-US" sz="2400" dirty="0"/>
              <a:t> </a:t>
            </a:r>
          </a:p>
          <a:p>
            <a:pPr lvl="1"/>
            <a:r>
              <a:rPr lang="en-US" sz="2400" dirty="0" err="1">
                <a:solidFill>
                  <a:srgbClr val="00FF00"/>
                </a:solidFill>
              </a:rPr>
              <a:t>Triptans</a:t>
            </a:r>
            <a:r>
              <a:rPr lang="en-US" sz="2400" dirty="0">
                <a:solidFill>
                  <a:srgbClr val="00FF00"/>
                </a:solidFill>
              </a:rPr>
              <a:t> (serotonin 1B/1D receptor agonists)</a:t>
            </a:r>
            <a:r>
              <a:rPr lang="en-US" sz="2400" dirty="0"/>
              <a:t>: </a:t>
            </a:r>
          </a:p>
          <a:p>
            <a:pPr lvl="2"/>
            <a:r>
              <a:rPr lang="en-US" dirty="0" err="1"/>
              <a:t>sumatriptan</a:t>
            </a:r>
            <a:r>
              <a:rPr lang="en-US" dirty="0"/>
              <a:t> (</a:t>
            </a:r>
            <a:r>
              <a:rPr lang="en-US" dirty="0" err="1"/>
              <a:t>Imitrex</a:t>
            </a:r>
            <a:r>
              <a:rPr lang="en-US" dirty="0"/>
              <a:t>) intranasal or oral tablets </a:t>
            </a:r>
            <a:r>
              <a:rPr lang="en-US" dirty="0">
                <a:solidFill>
                  <a:srgbClr val="00FF00"/>
                </a:solidFill>
              </a:rPr>
              <a:t>(</a:t>
            </a:r>
            <a:r>
              <a:rPr lang="en-US" u="sng" dirty="0">
                <a:solidFill>
                  <a:srgbClr val="00FF00"/>
                </a:solidFill>
              </a:rPr>
              <a:t>&gt;</a:t>
            </a:r>
            <a:r>
              <a:rPr lang="en-US" dirty="0">
                <a:solidFill>
                  <a:srgbClr val="00FF00"/>
                </a:solidFill>
              </a:rPr>
              <a:t> 12 </a:t>
            </a:r>
            <a:r>
              <a:rPr lang="en-US" dirty="0" err="1">
                <a:solidFill>
                  <a:srgbClr val="00FF00"/>
                </a:solidFill>
              </a:rPr>
              <a:t>yo</a:t>
            </a:r>
            <a:r>
              <a:rPr lang="en-US" dirty="0">
                <a:solidFill>
                  <a:srgbClr val="00FF00"/>
                </a:solidFill>
              </a:rPr>
              <a:t>)</a:t>
            </a:r>
          </a:p>
        </p:txBody>
      </p:sp>
    </p:spTree>
    <p:custDataLst>
      <p:tags r:id="rId1"/>
    </p:custData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991600" cy="6553200"/>
          </a:xfrm>
        </p:spPr>
        <p:txBody>
          <a:bodyPr/>
          <a:lstStyle/>
          <a:p>
            <a:pPr>
              <a:spcBef>
                <a:spcPts val="0"/>
              </a:spcBef>
            </a:pPr>
            <a:r>
              <a:rPr lang="en-US" sz="2400" u="sng" dirty="0" smtClean="0"/>
              <a:t>C.</a:t>
            </a:r>
            <a:r>
              <a:rPr lang="en-US" sz="2400" dirty="0" smtClean="0"/>
              <a:t> </a:t>
            </a:r>
            <a:r>
              <a:rPr lang="en-US" sz="2400" u="sng" dirty="0" smtClean="0"/>
              <a:t>MRI of the spine </a:t>
            </a:r>
            <a:r>
              <a:rPr lang="en-US" sz="2400" dirty="0" smtClean="0"/>
              <a:t>– the differential diagnosis of </a:t>
            </a:r>
          </a:p>
          <a:p>
            <a:pPr>
              <a:spcBef>
                <a:spcPts val="0"/>
              </a:spcBef>
              <a:buNone/>
            </a:pPr>
            <a:r>
              <a:rPr lang="en-US" sz="2400" dirty="0" smtClean="0"/>
              <a:t>    low back pain with neurologic symptoms referable</a:t>
            </a:r>
          </a:p>
          <a:p>
            <a:pPr>
              <a:spcBef>
                <a:spcPts val="0"/>
              </a:spcBef>
              <a:buNone/>
            </a:pPr>
            <a:r>
              <a:rPr lang="en-US" sz="2400" dirty="0" smtClean="0"/>
              <a:t>    to the spinal cord (lower extremity weakness, </a:t>
            </a:r>
          </a:p>
          <a:p>
            <a:pPr>
              <a:spcBef>
                <a:spcPts val="0"/>
              </a:spcBef>
              <a:buNone/>
            </a:pPr>
            <a:r>
              <a:rPr lang="en-US" sz="2400" dirty="0" smtClean="0"/>
              <a:t>    bowel / bladder dysfunction, </a:t>
            </a:r>
            <a:r>
              <a:rPr lang="en-US" sz="2400" dirty="0" err="1" smtClean="0"/>
              <a:t>hyperreflexia</a:t>
            </a:r>
            <a:r>
              <a:rPr lang="en-US" sz="2400" dirty="0" smtClean="0"/>
              <a:t> and a </a:t>
            </a:r>
          </a:p>
          <a:p>
            <a:pPr>
              <a:spcBef>
                <a:spcPts val="0"/>
              </a:spcBef>
              <a:buNone/>
            </a:pPr>
            <a:r>
              <a:rPr lang="en-US" sz="2400" dirty="0" smtClean="0"/>
              <a:t>    sensory level) in children includes: spinal tumors,</a:t>
            </a:r>
          </a:p>
          <a:p>
            <a:pPr>
              <a:spcBef>
                <a:spcPts val="0"/>
              </a:spcBef>
              <a:buNone/>
            </a:pPr>
            <a:r>
              <a:rPr lang="en-US" sz="2400" dirty="0" smtClean="0"/>
              <a:t>    epidural abscess, </a:t>
            </a:r>
            <a:r>
              <a:rPr lang="en-US" sz="2400" dirty="0" err="1" smtClean="0"/>
              <a:t>diskitis</a:t>
            </a:r>
            <a:r>
              <a:rPr lang="en-US" sz="2400" dirty="0" smtClean="0"/>
              <a:t>, trauma, transverse </a:t>
            </a:r>
            <a:r>
              <a:rPr lang="en-US" sz="2400" dirty="0" err="1" smtClean="0"/>
              <a:t>myelitis</a:t>
            </a:r>
            <a:r>
              <a:rPr lang="en-US" sz="2400" dirty="0" smtClean="0"/>
              <a:t>,</a:t>
            </a:r>
          </a:p>
          <a:p>
            <a:pPr>
              <a:spcBef>
                <a:spcPts val="0"/>
              </a:spcBef>
              <a:buNone/>
            </a:pPr>
            <a:r>
              <a:rPr lang="en-US" sz="2400" dirty="0" smtClean="0"/>
              <a:t>    AVM, or </a:t>
            </a:r>
            <a:r>
              <a:rPr lang="en-US" sz="2400" dirty="0" err="1" smtClean="0"/>
              <a:t>Guillain-Barre</a:t>
            </a:r>
            <a:r>
              <a:rPr lang="en-US" sz="2400" dirty="0" smtClean="0"/>
              <a:t> syndrome.  MRI of the spine</a:t>
            </a:r>
          </a:p>
          <a:p>
            <a:pPr>
              <a:spcBef>
                <a:spcPts val="0"/>
              </a:spcBef>
              <a:buNone/>
            </a:pPr>
            <a:r>
              <a:rPr lang="en-US" sz="2400" dirty="0" smtClean="0"/>
              <a:t>    helps to differentiate these entities.  If the MRI was normal,</a:t>
            </a:r>
          </a:p>
          <a:p>
            <a:pPr>
              <a:spcBef>
                <a:spcPts val="0"/>
              </a:spcBef>
              <a:buNone/>
            </a:pPr>
            <a:r>
              <a:rPr lang="en-US" sz="2400" dirty="0" smtClean="0"/>
              <a:t>    LP would be obtained next to rule out transverse </a:t>
            </a:r>
            <a:r>
              <a:rPr lang="en-US" sz="2400" dirty="0" err="1" smtClean="0"/>
              <a:t>myelitis</a:t>
            </a:r>
            <a:r>
              <a:rPr lang="en-US" sz="2400" dirty="0" smtClean="0"/>
              <a:t> (associated with increased lymphocytic WBC and mildly elevated protein in CSF, due to post-infectious lymphocytic infiltration + </a:t>
            </a:r>
            <a:r>
              <a:rPr lang="en-US" sz="2400" dirty="0" err="1" smtClean="0"/>
              <a:t>demyelination</a:t>
            </a:r>
            <a:r>
              <a:rPr lang="en-US" sz="2400" dirty="0" smtClean="0"/>
              <a:t> of the spinal cord, usually at the thoracic level, triggered by EBV, HSV, flu, mumps, rubella, </a:t>
            </a:r>
          </a:p>
          <a:p>
            <a:pPr>
              <a:spcBef>
                <a:spcPts val="0"/>
              </a:spcBef>
              <a:buNone/>
            </a:pPr>
            <a:r>
              <a:rPr lang="en-US" sz="2400" dirty="0" smtClean="0"/>
              <a:t>    or </a:t>
            </a:r>
            <a:r>
              <a:rPr lang="en-US" sz="2400" dirty="0" err="1" smtClean="0"/>
              <a:t>varicella</a:t>
            </a:r>
            <a:r>
              <a:rPr lang="en-US" sz="2400" dirty="0" smtClean="0"/>
              <a:t>) or to suggest </a:t>
            </a:r>
            <a:r>
              <a:rPr lang="en-US" sz="2400" dirty="0" err="1" smtClean="0"/>
              <a:t>Guillain-Barre</a:t>
            </a:r>
            <a:r>
              <a:rPr lang="en-US" sz="2400" dirty="0" smtClean="0"/>
              <a:t> syndrome </a:t>
            </a:r>
          </a:p>
          <a:p>
            <a:pPr>
              <a:spcBef>
                <a:spcPts val="0"/>
              </a:spcBef>
              <a:buNone/>
            </a:pPr>
            <a:r>
              <a:rPr lang="en-US" sz="2400" dirty="0" smtClean="0"/>
              <a:t>    (increased protein and normal WBC in CSF).  If the LP </a:t>
            </a:r>
          </a:p>
          <a:p>
            <a:pPr>
              <a:spcBef>
                <a:spcPts val="0"/>
              </a:spcBef>
              <a:buNone/>
            </a:pPr>
            <a:r>
              <a:rPr lang="en-US" sz="2400" dirty="0" smtClean="0"/>
              <a:t>    then suggested GBS, nerve conduction velocities would be obtained to confirm nerve conduction slowing of spinal nerves.</a:t>
            </a:r>
            <a:endParaRPr lang="en-US" dirty="0"/>
          </a:p>
        </p:txBody>
      </p:sp>
    </p:spTree>
    <p:custDataLst>
      <p:tags r:id="rId1"/>
    </p:custData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0"/>
            <a:ext cx="7543800" cy="1295400"/>
          </a:xfrm>
        </p:spPr>
        <p:txBody>
          <a:bodyPr/>
          <a:lstStyle/>
          <a:p>
            <a:r>
              <a:rPr lang="en-US" sz="3600" dirty="0" smtClean="0">
                <a:solidFill>
                  <a:srgbClr val="00FF00"/>
                </a:solidFill>
              </a:rPr>
              <a:t>Question 6:</a:t>
            </a:r>
            <a:endParaRPr lang="en-US" sz="3600" dirty="0">
              <a:solidFill>
                <a:srgbClr val="00FF00"/>
              </a:solidFill>
            </a:endParaRPr>
          </a:p>
        </p:txBody>
      </p:sp>
      <p:sp>
        <p:nvSpPr>
          <p:cNvPr id="5" name="Content Placeholder 4"/>
          <p:cNvSpPr>
            <a:spLocks noGrp="1"/>
          </p:cNvSpPr>
          <p:nvPr>
            <p:ph idx="1"/>
          </p:nvPr>
        </p:nvSpPr>
        <p:spPr>
          <a:xfrm>
            <a:off x="533400" y="762000"/>
            <a:ext cx="8229600" cy="4411662"/>
          </a:xfrm>
          <a:ln>
            <a:solidFill>
              <a:schemeClr val="accent1"/>
            </a:solidFill>
          </a:ln>
        </p:spPr>
        <p:txBody>
          <a:bodyPr/>
          <a:lstStyle/>
          <a:p>
            <a:pPr marL="91440">
              <a:spcBef>
                <a:spcPts val="0"/>
              </a:spcBef>
              <a:buNone/>
            </a:pPr>
            <a:r>
              <a:rPr lang="en-US" dirty="0" smtClean="0"/>
              <a:t> A 3 year old boy presents to the ER</a:t>
            </a:r>
          </a:p>
          <a:p>
            <a:pPr marL="91440">
              <a:spcBef>
                <a:spcPts val="0"/>
              </a:spcBef>
              <a:buNone/>
            </a:pPr>
            <a:r>
              <a:rPr lang="en-US" dirty="0" smtClean="0"/>
              <a:t> following a 2 minute seizure.  The parents report that the seizure began with left upper extremity shaking, then shaking of the entire body with loss of consciousness.  On exam, temp is 103 F (39.5 C).  He remains lethargic for 1 hour.  CT of the head with contrast is normal.  LP reveals CSF with 62 WBC, 0 RBC, protein 72, glucose 46.  Gram stain is negative.</a:t>
            </a:r>
          </a:p>
          <a:p>
            <a:pPr>
              <a:spcBef>
                <a:spcPts val="0"/>
              </a:spcBef>
              <a:buNone/>
            </a:pPr>
            <a:endParaRPr lang="en-US" dirty="0" smtClean="0"/>
          </a:p>
          <a:p>
            <a:pPr>
              <a:buNone/>
            </a:pPr>
            <a:r>
              <a:rPr lang="en-US" dirty="0" smtClean="0"/>
              <a:t>   The MOST appropriate next step in the management of this child is to:</a:t>
            </a:r>
            <a:endParaRPr lang="en-US" dirty="0"/>
          </a:p>
        </p:txBody>
      </p:sp>
    </p:spTree>
    <p:custDataLst>
      <p:tags r:id="rId1"/>
    </p:custData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administer rectal diazepam   </a:t>
            </a:r>
          </a:p>
          <a:p>
            <a:r>
              <a:rPr lang="en-US" dirty="0" smtClean="0"/>
              <a:t>B. initiate </a:t>
            </a:r>
            <a:r>
              <a:rPr lang="en-US" dirty="0" err="1" smtClean="0"/>
              <a:t>dexamethasone</a:t>
            </a:r>
            <a:r>
              <a:rPr lang="en-US" dirty="0" smtClean="0"/>
              <a:t> intravenously  </a:t>
            </a:r>
          </a:p>
          <a:p>
            <a:r>
              <a:rPr lang="en-US" dirty="0" smtClean="0"/>
              <a:t>C. observe him  </a:t>
            </a:r>
          </a:p>
          <a:p>
            <a:r>
              <a:rPr lang="en-US" dirty="0" smtClean="0"/>
              <a:t>D. provide a bolus of </a:t>
            </a:r>
            <a:r>
              <a:rPr lang="en-US" dirty="0" err="1" smtClean="0"/>
              <a:t>fosphenytoin</a:t>
            </a:r>
            <a:r>
              <a:rPr lang="en-US" dirty="0" smtClean="0"/>
              <a:t>    </a:t>
            </a:r>
          </a:p>
          <a:p>
            <a:pPr>
              <a:buNone/>
            </a:pPr>
            <a:r>
              <a:rPr lang="en-US" dirty="0" smtClean="0"/>
              <a:t>        intramuscularly</a:t>
            </a:r>
          </a:p>
          <a:p>
            <a:r>
              <a:rPr lang="en-US" dirty="0" smtClean="0"/>
              <a:t>E. start acyclovir intravenously  </a:t>
            </a:r>
          </a:p>
          <a:p>
            <a:endParaRPr lang="en-US" dirty="0"/>
          </a:p>
        </p:txBody>
      </p:sp>
    </p:spTree>
    <p:custDataLst>
      <p:tags r:id="rId1"/>
    </p:custData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991600" cy="6553200"/>
          </a:xfrm>
        </p:spPr>
        <p:txBody>
          <a:bodyPr/>
          <a:lstStyle/>
          <a:p>
            <a:pPr>
              <a:spcBef>
                <a:spcPts val="0"/>
              </a:spcBef>
            </a:pPr>
            <a:r>
              <a:rPr lang="en-US" sz="2400" u="sng" dirty="0" smtClean="0"/>
              <a:t>E.</a:t>
            </a:r>
            <a:r>
              <a:rPr lang="en-US" sz="2400" dirty="0" smtClean="0"/>
              <a:t> </a:t>
            </a:r>
            <a:r>
              <a:rPr lang="en-US" sz="2400" u="sng" dirty="0" smtClean="0"/>
              <a:t>Start acyclovir intravenously </a:t>
            </a:r>
            <a:r>
              <a:rPr lang="en-US" sz="2400" dirty="0" smtClean="0"/>
              <a:t>– The child in the </a:t>
            </a:r>
          </a:p>
          <a:p>
            <a:pPr>
              <a:spcBef>
                <a:spcPts val="0"/>
              </a:spcBef>
              <a:buNone/>
            </a:pPr>
            <a:r>
              <a:rPr lang="en-US" sz="2400" dirty="0" smtClean="0"/>
              <a:t>    vignette continues to appear lethargic after a focal </a:t>
            </a:r>
          </a:p>
          <a:p>
            <a:pPr>
              <a:spcBef>
                <a:spcPts val="0"/>
              </a:spcBef>
              <a:buNone/>
            </a:pPr>
            <a:r>
              <a:rPr lang="en-US" sz="2400" dirty="0" smtClean="0"/>
              <a:t>    seizure in the setting of fever.  This is unusual for a </a:t>
            </a:r>
          </a:p>
          <a:p>
            <a:pPr>
              <a:spcBef>
                <a:spcPts val="0"/>
              </a:spcBef>
              <a:buNone/>
            </a:pPr>
            <a:r>
              <a:rPr lang="en-US" sz="2400" dirty="0" smtClean="0"/>
              <a:t>    febrile seizure so herpes encephalitis must be </a:t>
            </a:r>
          </a:p>
          <a:p>
            <a:pPr>
              <a:spcBef>
                <a:spcPts val="0"/>
              </a:spcBef>
              <a:buNone/>
            </a:pPr>
            <a:r>
              <a:rPr lang="en-US" sz="2400" dirty="0" smtClean="0"/>
              <a:t>    considered and promptly treated while tests (LP)</a:t>
            </a:r>
          </a:p>
          <a:p>
            <a:pPr>
              <a:spcBef>
                <a:spcPts val="0"/>
              </a:spcBef>
              <a:buNone/>
            </a:pPr>
            <a:r>
              <a:rPr lang="en-US" sz="2400" dirty="0" smtClean="0"/>
              <a:t>    are being obtained.  IV </a:t>
            </a:r>
            <a:r>
              <a:rPr lang="en-US" sz="2400" dirty="0" err="1" smtClean="0"/>
              <a:t>dexamethasone</a:t>
            </a:r>
            <a:r>
              <a:rPr lang="en-US" sz="2400" dirty="0" smtClean="0"/>
              <a:t> is indicated for </a:t>
            </a:r>
          </a:p>
          <a:p>
            <a:pPr>
              <a:spcBef>
                <a:spcPts val="0"/>
              </a:spcBef>
              <a:buNone/>
            </a:pPr>
            <a:r>
              <a:rPr lang="en-US" sz="2400" dirty="0" smtClean="0"/>
              <a:t>    bacterial H. flu meningitis (not supported by the LP) or brain </a:t>
            </a:r>
          </a:p>
          <a:p>
            <a:pPr>
              <a:spcBef>
                <a:spcPts val="0"/>
              </a:spcBef>
              <a:buNone/>
            </a:pPr>
            <a:r>
              <a:rPr lang="en-US" sz="2400" dirty="0" smtClean="0"/>
              <a:t>    tumor (not supported by the CT).  Because the child is not presently seizing, there is no need for rectal diazepam or</a:t>
            </a:r>
          </a:p>
          <a:p>
            <a:pPr>
              <a:spcBef>
                <a:spcPts val="0"/>
              </a:spcBef>
              <a:buNone/>
            </a:pPr>
            <a:r>
              <a:rPr lang="en-US" sz="2400" dirty="0" smtClean="0"/>
              <a:t>    </a:t>
            </a:r>
            <a:r>
              <a:rPr lang="en-US" sz="2400" dirty="0" err="1" smtClean="0"/>
              <a:t>fosphenytoin</a:t>
            </a:r>
            <a:r>
              <a:rPr lang="en-US" sz="2400" dirty="0" smtClean="0"/>
              <a:t>.  To do nothing (observe him) is not prudent in</a:t>
            </a:r>
          </a:p>
          <a:p>
            <a:pPr>
              <a:spcBef>
                <a:spcPts val="0"/>
              </a:spcBef>
              <a:buNone/>
            </a:pPr>
            <a:r>
              <a:rPr lang="en-US" sz="2400" dirty="0" smtClean="0"/>
              <a:t>    view of the mental status change.  The hallmark clinical features of HSV encephalitis include fever, altered mental status, and focal neurologic signs (on exam or during a seizure).  Abnormal findings on CT of the brain (localized cerebral edema and hemorrhage in the temporal lobes) </a:t>
            </a:r>
          </a:p>
          <a:p>
            <a:pPr>
              <a:spcBef>
                <a:spcPts val="0"/>
              </a:spcBef>
              <a:buNone/>
            </a:pPr>
            <a:r>
              <a:rPr lang="en-US" sz="2400" dirty="0" smtClean="0"/>
              <a:t>    comes late in the clinical course and therefore, normal CT does not exclude the diagnosis.</a:t>
            </a:r>
          </a:p>
          <a:p>
            <a:endParaRPr lang="en-US" dirty="0"/>
          </a:p>
        </p:txBody>
      </p:sp>
    </p:spTree>
    <p:custDataLst>
      <p:tags r:id="rId1"/>
    </p:custData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04800"/>
            <a:ext cx="7543800" cy="1295400"/>
          </a:xfrm>
        </p:spPr>
        <p:txBody>
          <a:bodyPr/>
          <a:lstStyle/>
          <a:p>
            <a:r>
              <a:rPr lang="en-US" sz="3600" dirty="0" smtClean="0">
                <a:solidFill>
                  <a:srgbClr val="00FF00"/>
                </a:solidFill>
              </a:rPr>
              <a:t>Question 7:</a:t>
            </a:r>
            <a:endParaRPr lang="en-US" sz="3600" dirty="0">
              <a:solidFill>
                <a:srgbClr val="00FF00"/>
              </a:solidFill>
            </a:endParaRPr>
          </a:p>
        </p:txBody>
      </p:sp>
      <p:sp>
        <p:nvSpPr>
          <p:cNvPr id="5" name="Content Placeholder 4"/>
          <p:cNvSpPr>
            <a:spLocks noGrp="1"/>
          </p:cNvSpPr>
          <p:nvPr>
            <p:ph idx="1"/>
          </p:nvPr>
        </p:nvSpPr>
        <p:spPr>
          <a:xfrm>
            <a:off x="381000" y="1676400"/>
            <a:ext cx="8229600" cy="4411662"/>
          </a:xfrm>
        </p:spPr>
        <p:txBody>
          <a:bodyPr/>
          <a:lstStyle/>
          <a:p>
            <a:pPr marL="91440">
              <a:spcBef>
                <a:spcPts val="0"/>
              </a:spcBef>
              <a:buNone/>
            </a:pPr>
            <a:r>
              <a:rPr lang="en-US" dirty="0" smtClean="0"/>
              <a:t> You are </a:t>
            </a:r>
            <a:r>
              <a:rPr lang="en-US" dirty="0" err="1" smtClean="0"/>
              <a:t>counselling</a:t>
            </a:r>
            <a:r>
              <a:rPr lang="en-US" dirty="0" smtClean="0"/>
              <a:t> the parents of a 3 month old girl who just underwent placement of a </a:t>
            </a:r>
            <a:r>
              <a:rPr lang="en-US" dirty="0" err="1" smtClean="0"/>
              <a:t>ventriculoperitoneal</a:t>
            </a:r>
            <a:r>
              <a:rPr lang="en-US" dirty="0" smtClean="0"/>
              <a:t> shunt for obstructive hydrocephalus secondary to </a:t>
            </a:r>
            <a:r>
              <a:rPr lang="en-US" dirty="0" err="1" smtClean="0"/>
              <a:t>aqueductal</a:t>
            </a:r>
            <a:r>
              <a:rPr lang="en-US" dirty="0" smtClean="0"/>
              <a:t> </a:t>
            </a:r>
            <a:r>
              <a:rPr lang="en-US" dirty="0" err="1" smtClean="0"/>
              <a:t>stenosis</a:t>
            </a:r>
            <a:r>
              <a:rPr lang="en-US" dirty="0" smtClean="0"/>
              <a:t>.</a:t>
            </a:r>
          </a:p>
          <a:p>
            <a:pPr>
              <a:buNone/>
            </a:pPr>
            <a:endParaRPr lang="en-US" dirty="0" smtClean="0"/>
          </a:p>
          <a:p>
            <a:pPr>
              <a:buNone/>
            </a:pPr>
            <a:r>
              <a:rPr lang="en-US" dirty="0" smtClean="0"/>
              <a:t>   While talking with this family, you are most likely to state that:</a:t>
            </a:r>
            <a:endParaRPr lang="en-US" dirty="0"/>
          </a:p>
        </p:txBody>
      </p:sp>
    </p:spTree>
    <p:custDataLst>
      <p:tags r:id="rId1"/>
    </p:custData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411662"/>
          </a:xfrm>
        </p:spPr>
        <p:txBody>
          <a:bodyPr/>
          <a:lstStyle/>
          <a:p>
            <a:pPr>
              <a:spcBef>
                <a:spcPts val="0"/>
              </a:spcBef>
            </a:pPr>
            <a:r>
              <a:rPr lang="en-US" dirty="0" smtClean="0"/>
              <a:t>A. antibiotic prophylaxis will be required  </a:t>
            </a:r>
          </a:p>
          <a:p>
            <a:pPr>
              <a:spcBef>
                <a:spcPts val="0"/>
              </a:spcBef>
              <a:buNone/>
            </a:pPr>
            <a:r>
              <a:rPr lang="en-US" dirty="0" smtClean="0"/>
              <a:t>       before all dental procedures   </a:t>
            </a:r>
          </a:p>
          <a:p>
            <a:pPr>
              <a:spcBef>
                <a:spcPts val="0"/>
              </a:spcBef>
            </a:pPr>
            <a:r>
              <a:rPr lang="en-US" dirty="0" smtClean="0"/>
              <a:t>B. lethargy and decreased spontaneity are </a:t>
            </a:r>
          </a:p>
          <a:p>
            <a:pPr>
              <a:spcBef>
                <a:spcPts val="0"/>
              </a:spcBef>
              <a:buNone/>
            </a:pPr>
            <a:r>
              <a:rPr lang="en-US" dirty="0" smtClean="0"/>
              <a:t>       sensitive indicators of shunt malfunction   </a:t>
            </a:r>
          </a:p>
          <a:p>
            <a:pPr>
              <a:spcBef>
                <a:spcPts val="0"/>
              </a:spcBef>
            </a:pPr>
            <a:r>
              <a:rPr lang="en-US" dirty="0" smtClean="0"/>
              <a:t>C. most shunt infections with </a:t>
            </a:r>
            <a:r>
              <a:rPr lang="en-US" dirty="0" err="1" smtClean="0"/>
              <a:t>coagulase</a:t>
            </a:r>
            <a:r>
              <a:rPr lang="en-US" dirty="0" smtClean="0"/>
              <a:t>  </a:t>
            </a:r>
          </a:p>
          <a:p>
            <a:pPr>
              <a:spcBef>
                <a:spcPts val="0"/>
              </a:spcBef>
              <a:buNone/>
            </a:pPr>
            <a:r>
              <a:rPr lang="en-US" dirty="0" smtClean="0"/>
              <a:t>        negative staphylococci occur between 3-     </a:t>
            </a:r>
          </a:p>
          <a:p>
            <a:pPr>
              <a:spcBef>
                <a:spcPts val="0"/>
              </a:spcBef>
              <a:buNone/>
            </a:pPr>
            <a:r>
              <a:rPr lang="en-US" dirty="0" smtClean="0"/>
              <a:t>       12 months after shunt placement</a:t>
            </a:r>
          </a:p>
          <a:p>
            <a:pPr>
              <a:spcBef>
                <a:spcPts val="0"/>
              </a:spcBef>
            </a:pPr>
            <a:r>
              <a:rPr lang="en-US" dirty="0" smtClean="0"/>
              <a:t>D. the child will need to wear a helmet while </a:t>
            </a:r>
          </a:p>
          <a:p>
            <a:pPr>
              <a:spcBef>
                <a:spcPts val="0"/>
              </a:spcBef>
              <a:buNone/>
            </a:pPr>
            <a:r>
              <a:rPr lang="en-US" dirty="0" smtClean="0"/>
              <a:t>       she is learning to walk</a:t>
            </a:r>
          </a:p>
          <a:p>
            <a:pPr>
              <a:spcBef>
                <a:spcPts val="0"/>
              </a:spcBef>
            </a:pPr>
            <a:r>
              <a:rPr lang="en-US" dirty="0" smtClean="0"/>
              <a:t>E. the parents should depress the shunt bulb </a:t>
            </a:r>
          </a:p>
          <a:p>
            <a:pPr>
              <a:spcBef>
                <a:spcPts val="0"/>
              </a:spcBef>
              <a:buNone/>
            </a:pPr>
            <a:r>
              <a:rPr lang="en-US" dirty="0" smtClean="0"/>
              <a:t>       (or reservoir) daily to observe its refill and </a:t>
            </a:r>
          </a:p>
          <a:p>
            <a:pPr>
              <a:spcBef>
                <a:spcPts val="0"/>
              </a:spcBef>
              <a:buNone/>
            </a:pPr>
            <a:r>
              <a:rPr lang="en-US" dirty="0" smtClean="0"/>
              <a:t>       ensure the device works properly</a:t>
            </a:r>
          </a:p>
          <a:p>
            <a:endParaRPr lang="en-US" dirty="0"/>
          </a:p>
        </p:txBody>
      </p:sp>
    </p:spTree>
    <p:custDataLst>
      <p:tags r:id="rId1"/>
    </p:custData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991600" cy="6553200"/>
          </a:xfrm>
        </p:spPr>
        <p:txBody>
          <a:bodyPr/>
          <a:lstStyle/>
          <a:p>
            <a:pPr>
              <a:spcBef>
                <a:spcPts val="0"/>
              </a:spcBef>
            </a:pPr>
            <a:r>
              <a:rPr lang="en-US" sz="2400" u="sng" dirty="0" smtClean="0"/>
              <a:t>B.</a:t>
            </a:r>
            <a:r>
              <a:rPr lang="en-US" sz="2400" dirty="0" smtClean="0"/>
              <a:t> </a:t>
            </a:r>
            <a:r>
              <a:rPr lang="en-US" sz="2400" u="sng" dirty="0" smtClean="0"/>
              <a:t>Lethargy and decreased spontaneity are the most</a:t>
            </a:r>
          </a:p>
          <a:p>
            <a:pPr>
              <a:spcBef>
                <a:spcPts val="0"/>
              </a:spcBef>
              <a:buNone/>
            </a:pPr>
            <a:r>
              <a:rPr lang="en-US" sz="2400" dirty="0" smtClean="0"/>
              <a:t>        </a:t>
            </a:r>
            <a:r>
              <a:rPr lang="en-US" sz="2400" u="sng" dirty="0" smtClean="0"/>
              <a:t>sensitive indicators of shunt malfunction</a:t>
            </a:r>
            <a:r>
              <a:rPr lang="en-US" sz="2400" dirty="0" smtClean="0"/>
              <a:t>.  Most </a:t>
            </a:r>
          </a:p>
          <a:p>
            <a:pPr>
              <a:spcBef>
                <a:spcPts val="0"/>
              </a:spcBef>
              <a:buNone/>
            </a:pPr>
            <a:r>
              <a:rPr lang="en-US" sz="2400" dirty="0" smtClean="0"/>
              <a:t>        shunt infections arise from </a:t>
            </a:r>
            <a:r>
              <a:rPr lang="en-US" sz="2400" dirty="0" err="1" smtClean="0"/>
              <a:t>coagulase</a:t>
            </a:r>
            <a:r>
              <a:rPr lang="en-US" sz="2400" dirty="0" smtClean="0"/>
              <a:t>-negative </a:t>
            </a:r>
          </a:p>
          <a:p>
            <a:pPr>
              <a:spcBef>
                <a:spcPts val="0"/>
              </a:spcBef>
              <a:buNone/>
            </a:pPr>
            <a:r>
              <a:rPr lang="en-US" sz="2400" dirty="0" smtClean="0"/>
              <a:t>        staph </a:t>
            </a:r>
            <a:r>
              <a:rPr lang="en-US" sz="2400" dirty="0" err="1" smtClean="0"/>
              <a:t>epidermidis</a:t>
            </a:r>
            <a:r>
              <a:rPr lang="en-US" sz="2400" dirty="0" smtClean="0"/>
              <a:t> in the first 3 months after surgical </a:t>
            </a:r>
          </a:p>
          <a:p>
            <a:pPr>
              <a:spcBef>
                <a:spcPts val="0"/>
              </a:spcBef>
              <a:buNone/>
            </a:pPr>
            <a:r>
              <a:rPr lang="en-US" sz="2400" dirty="0" smtClean="0"/>
              <a:t>        placement.  Whenever a child with a shunt presents </a:t>
            </a:r>
          </a:p>
          <a:p>
            <a:pPr>
              <a:spcBef>
                <a:spcPts val="0"/>
              </a:spcBef>
              <a:buNone/>
            </a:pPr>
            <a:r>
              <a:rPr lang="en-US" sz="2400" dirty="0" smtClean="0"/>
              <a:t>        with fever, a shunt infection must be considered.  Signs</a:t>
            </a:r>
          </a:p>
          <a:p>
            <a:pPr>
              <a:spcBef>
                <a:spcPts val="0"/>
              </a:spcBef>
              <a:buNone/>
            </a:pPr>
            <a:r>
              <a:rPr lang="en-US" sz="2400" dirty="0" smtClean="0"/>
              <a:t>        of shunt infection or malfunction include fever, malaise,</a:t>
            </a:r>
          </a:p>
          <a:p>
            <a:pPr>
              <a:spcBef>
                <a:spcPts val="0"/>
              </a:spcBef>
              <a:buNone/>
            </a:pPr>
            <a:r>
              <a:rPr lang="en-US" sz="2400" dirty="0" smtClean="0"/>
              <a:t>        headache, irritability, anorexia and vomiting. Shunt</a:t>
            </a:r>
          </a:p>
          <a:p>
            <a:pPr>
              <a:spcBef>
                <a:spcPts val="0"/>
              </a:spcBef>
              <a:buNone/>
            </a:pPr>
            <a:r>
              <a:rPr lang="en-US" sz="2400" dirty="0" smtClean="0"/>
              <a:t>        malfunction is evaluated by CT of the head and </a:t>
            </a:r>
          </a:p>
          <a:p>
            <a:pPr>
              <a:spcBef>
                <a:spcPts val="0"/>
              </a:spcBef>
              <a:buNone/>
            </a:pPr>
            <a:r>
              <a:rPr lang="en-US" sz="2400" dirty="0" smtClean="0"/>
              <a:t>        radiographs along the path of the catheter tubing to </a:t>
            </a:r>
          </a:p>
          <a:p>
            <a:pPr>
              <a:spcBef>
                <a:spcPts val="0"/>
              </a:spcBef>
              <a:buNone/>
            </a:pPr>
            <a:r>
              <a:rPr lang="en-US" sz="2400" dirty="0" smtClean="0"/>
              <a:t>        confirm its continuity.  Needle access to the bulb </a:t>
            </a:r>
          </a:p>
          <a:p>
            <a:pPr>
              <a:spcBef>
                <a:spcPts val="0"/>
              </a:spcBef>
              <a:buNone/>
            </a:pPr>
            <a:r>
              <a:rPr lang="en-US" sz="2400" dirty="0" smtClean="0"/>
              <a:t>        (reservoir) or manipulation of the bulb is best done </a:t>
            </a:r>
          </a:p>
          <a:p>
            <a:pPr>
              <a:spcBef>
                <a:spcPts val="0"/>
              </a:spcBef>
              <a:buNone/>
            </a:pPr>
            <a:r>
              <a:rPr lang="en-US" sz="2400" dirty="0" smtClean="0"/>
              <a:t>        by a neurosurgeon. Children with shunts do NOT </a:t>
            </a:r>
          </a:p>
          <a:p>
            <a:pPr>
              <a:spcBef>
                <a:spcPts val="0"/>
              </a:spcBef>
              <a:buNone/>
            </a:pPr>
            <a:r>
              <a:rPr lang="en-US" sz="2400" dirty="0" smtClean="0"/>
              <a:t>        require a helmet nor antibiotic prophylaxis.</a:t>
            </a:r>
          </a:p>
          <a:p>
            <a:pPr>
              <a:spcBef>
                <a:spcPts val="0"/>
              </a:spcBef>
              <a:buNone/>
            </a:pPr>
            <a:r>
              <a:rPr lang="en-US" sz="2400" dirty="0" smtClean="0"/>
              <a:t>         </a:t>
            </a:r>
          </a:p>
          <a:p>
            <a:endParaRPr lang="en-US" dirty="0"/>
          </a:p>
        </p:txBody>
      </p:sp>
    </p:spTree>
    <p:custDataLst>
      <p:tags r:id="rId1"/>
    </p:custData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81000"/>
            <a:ext cx="7543800" cy="1295400"/>
          </a:xfrm>
        </p:spPr>
        <p:txBody>
          <a:bodyPr/>
          <a:lstStyle/>
          <a:p>
            <a:r>
              <a:rPr lang="en-US" sz="3600" dirty="0" smtClean="0">
                <a:solidFill>
                  <a:srgbClr val="00FF00"/>
                </a:solidFill>
              </a:rPr>
              <a:t>Question 8:</a:t>
            </a:r>
            <a:endParaRPr lang="en-US" sz="3600" dirty="0">
              <a:solidFill>
                <a:srgbClr val="00FF00"/>
              </a:solidFill>
            </a:endParaRPr>
          </a:p>
        </p:txBody>
      </p:sp>
      <p:sp>
        <p:nvSpPr>
          <p:cNvPr id="5" name="Content Placeholder 4"/>
          <p:cNvSpPr>
            <a:spLocks noGrp="1"/>
          </p:cNvSpPr>
          <p:nvPr>
            <p:ph idx="1"/>
          </p:nvPr>
        </p:nvSpPr>
        <p:spPr>
          <a:xfrm>
            <a:off x="457200" y="990600"/>
            <a:ext cx="8229600" cy="4411662"/>
          </a:xfrm>
        </p:spPr>
        <p:txBody>
          <a:bodyPr/>
          <a:lstStyle/>
          <a:p>
            <a:pPr marL="91440">
              <a:spcBef>
                <a:spcPts val="0"/>
              </a:spcBef>
              <a:buNone/>
            </a:pPr>
            <a:r>
              <a:rPr lang="en-US" dirty="0" smtClean="0"/>
              <a:t> After a year long history of twitching upon</a:t>
            </a:r>
          </a:p>
          <a:p>
            <a:pPr marL="91440">
              <a:spcBef>
                <a:spcPts val="0"/>
              </a:spcBef>
              <a:buNone/>
            </a:pPr>
            <a:r>
              <a:rPr lang="en-US" dirty="0" smtClean="0"/>
              <a:t> waking, a 16 year old girl experiences a generalized tonic-</a:t>
            </a:r>
            <a:r>
              <a:rPr lang="en-US" dirty="0" err="1" smtClean="0"/>
              <a:t>clonic</a:t>
            </a:r>
            <a:r>
              <a:rPr lang="en-US" dirty="0" smtClean="0"/>
              <a:t> seizure.  Subsequent EEG demonstrates 4-5 cycle per second (Hz) generalized </a:t>
            </a:r>
            <a:r>
              <a:rPr lang="en-US" dirty="0" err="1" smtClean="0"/>
              <a:t>polyspike</a:t>
            </a:r>
            <a:r>
              <a:rPr lang="en-US" dirty="0" smtClean="0"/>
              <a:t> and wave; </a:t>
            </a:r>
            <a:r>
              <a:rPr lang="en-US" dirty="0" err="1" smtClean="0"/>
              <a:t>myoclonic</a:t>
            </a:r>
            <a:endParaRPr lang="en-US" dirty="0" smtClean="0"/>
          </a:p>
          <a:p>
            <a:pPr marL="91440">
              <a:spcBef>
                <a:spcPts val="0"/>
              </a:spcBef>
              <a:buNone/>
            </a:pPr>
            <a:r>
              <a:rPr lang="en-US" dirty="0" smtClean="0"/>
              <a:t> seizures occur with </a:t>
            </a:r>
            <a:r>
              <a:rPr lang="en-US" dirty="0" err="1" smtClean="0"/>
              <a:t>photic</a:t>
            </a:r>
            <a:r>
              <a:rPr lang="en-US" dirty="0" smtClean="0"/>
              <a:t> stimulation.  She will see a neurologist later this week, but she and her parents present now to your office for initial counseling.</a:t>
            </a:r>
          </a:p>
          <a:p>
            <a:pPr>
              <a:buNone/>
            </a:pPr>
            <a:endParaRPr lang="en-US" dirty="0" smtClean="0"/>
          </a:p>
          <a:p>
            <a:pPr>
              <a:buNone/>
            </a:pPr>
            <a:r>
              <a:rPr lang="en-US" dirty="0" smtClean="0"/>
              <a:t>   The most likely statement you will make to the family is:</a:t>
            </a:r>
            <a:endParaRPr lang="en-US" dirty="0"/>
          </a:p>
        </p:txBody>
      </p:sp>
    </p:spTree>
    <p:custDataLst>
      <p:tags r:id="rId1"/>
    </p:custData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229600" cy="4411662"/>
          </a:xfrm>
        </p:spPr>
        <p:txBody>
          <a:bodyPr/>
          <a:lstStyle/>
          <a:p>
            <a:r>
              <a:rPr lang="en-US" dirty="0" smtClean="0"/>
              <a:t>A. </a:t>
            </a:r>
            <a:r>
              <a:rPr lang="en-US" dirty="0" err="1" smtClean="0"/>
              <a:t>oxcarbazepine</a:t>
            </a:r>
            <a:r>
              <a:rPr lang="en-US" dirty="0" smtClean="0"/>
              <a:t> should be started, but </a:t>
            </a:r>
          </a:p>
          <a:p>
            <a:pPr>
              <a:buNone/>
            </a:pPr>
            <a:r>
              <a:rPr lang="en-US" dirty="0" smtClean="0"/>
              <a:t>       can be stopped after a 2 year period </a:t>
            </a:r>
          </a:p>
          <a:p>
            <a:pPr>
              <a:buNone/>
            </a:pPr>
            <a:r>
              <a:rPr lang="en-US" dirty="0" smtClean="0"/>
              <a:t>       free of seizures   </a:t>
            </a:r>
          </a:p>
          <a:p>
            <a:r>
              <a:rPr lang="en-US" dirty="0" smtClean="0"/>
              <a:t>B. oral contraceptives are contraindicated </a:t>
            </a:r>
          </a:p>
          <a:p>
            <a:pPr>
              <a:buNone/>
            </a:pPr>
            <a:r>
              <a:rPr lang="en-US" dirty="0" smtClean="0"/>
              <a:t>       while she is receiving </a:t>
            </a:r>
            <a:r>
              <a:rPr lang="en-US" dirty="0" err="1" smtClean="0"/>
              <a:t>gabapentin</a:t>
            </a:r>
            <a:r>
              <a:rPr lang="en-US" dirty="0" smtClean="0"/>
              <a:t>   </a:t>
            </a:r>
          </a:p>
          <a:p>
            <a:r>
              <a:rPr lang="en-US" dirty="0" smtClean="0"/>
              <a:t>C. the girl may not drive a motor vehicle for </a:t>
            </a:r>
          </a:p>
          <a:p>
            <a:pPr>
              <a:buNone/>
            </a:pPr>
            <a:r>
              <a:rPr lang="en-US" dirty="0" smtClean="0"/>
              <a:t>       18 months  </a:t>
            </a:r>
          </a:p>
          <a:p>
            <a:r>
              <a:rPr lang="en-US" dirty="0" smtClean="0"/>
              <a:t>D. the girl must quit her school swim team    </a:t>
            </a:r>
          </a:p>
          <a:p>
            <a:r>
              <a:rPr lang="en-US" dirty="0" smtClean="0"/>
              <a:t>E. </a:t>
            </a:r>
            <a:r>
              <a:rPr lang="en-US" dirty="0" err="1" smtClean="0"/>
              <a:t>valproic</a:t>
            </a:r>
            <a:r>
              <a:rPr lang="en-US" dirty="0" smtClean="0"/>
              <a:t> acid will be required lifelong</a:t>
            </a:r>
          </a:p>
          <a:p>
            <a:endParaRPr lang="en-US" dirty="0"/>
          </a:p>
        </p:txBody>
      </p:sp>
    </p:spTree>
    <p:custDataLst>
      <p:tags r:id="rId1"/>
    </p:custData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991600" cy="6553200"/>
          </a:xfrm>
        </p:spPr>
        <p:txBody>
          <a:bodyPr/>
          <a:lstStyle/>
          <a:p>
            <a:pPr>
              <a:spcBef>
                <a:spcPts val="0"/>
              </a:spcBef>
            </a:pPr>
            <a:r>
              <a:rPr lang="en-US" sz="2400" u="sng" dirty="0" smtClean="0"/>
              <a:t>E.</a:t>
            </a:r>
            <a:r>
              <a:rPr lang="en-US" sz="2400" dirty="0" smtClean="0"/>
              <a:t> </a:t>
            </a:r>
            <a:r>
              <a:rPr lang="en-US" sz="2400" u="sng" dirty="0" err="1" smtClean="0"/>
              <a:t>Valproic</a:t>
            </a:r>
            <a:r>
              <a:rPr lang="en-US" sz="2400" u="sng" dirty="0" smtClean="0"/>
              <a:t> acid will be required lifelong</a:t>
            </a:r>
            <a:r>
              <a:rPr lang="en-US" sz="2400" dirty="0" smtClean="0"/>
              <a:t>.</a:t>
            </a:r>
          </a:p>
          <a:p>
            <a:pPr>
              <a:spcBef>
                <a:spcPts val="0"/>
              </a:spcBef>
              <a:buNone/>
            </a:pPr>
            <a:r>
              <a:rPr lang="en-US" sz="2400" smtClean="0"/>
              <a:t>     The </a:t>
            </a:r>
            <a:r>
              <a:rPr lang="en-US" sz="2400" dirty="0" smtClean="0"/>
              <a:t>patient in the vignette has juvenile </a:t>
            </a:r>
            <a:r>
              <a:rPr lang="en-US" sz="2400" dirty="0" err="1" smtClean="0"/>
              <a:t>myoclonic</a:t>
            </a:r>
            <a:endParaRPr lang="en-US" sz="2400" dirty="0" smtClean="0"/>
          </a:p>
          <a:p>
            <a:pPr>
              <a:spcBef>
                <a:spcPts val="0"/>
              </a:spcBef>
              <a:buNone/>
            </a:pPr>
            <a:r>
              <a:rPr lang="en-US" sz="2400" smtClean="0"/>
              <a:t>      epilepsy</a:t>
            </a:r>
            <a:r>
              <a:rPr lang="en-US" sz="2400" dirty="0" smtClean="0"/>
              <a:t>, possibly the only epilepsy that requires</a:t>
            </a:r>
          </a:p>
          <a:p>
            <a:pPr>
              <a:spcBef>
                <a:spcPts val="0"/>
              </a:spcBef>
              <a:buNone/>
            </a:pPr>
            <a:r>
              <a:rPr lang="en-US" sz="2400" smtClean="0"/>
              <a:t>      lifelong </a:t>
            </a:r>
            <a:r>
              <a:rPr lang="en-US" sz="2400" dirty="0" smtClean="0"/>
              <a:t>treatment despite achieving a 2 </a:t>
            </a:r>
            <a:r>
              <a:rPr lang="en-US" sz="2400" smtClean="0"/>
              <a:t>year seizure free   </a:t>
            </a:r>
          </a:p>
          <a:p>
            <a:pPr>
              <a:spcBef>
                <a:spcPts val="0"/>
              </a:spcBef>
              <a:buNone/>
            </a:pPr>
            <a:r>
              <a:rPr lang="en-US" sz="2400" smtClean="0"/>
              <a:t>      interval</a:t>
            </a:r>
            <a:r>
              <a:rPr lang="en-US" sz="2400" dirty="0" smtClean="0"/>
              <a:t>. Risk factors for seizure recurrence after a </a:t>
            </a:r>
            <a:r>
              <a:rPr lang="en-US" sz="2400" smtClean="0"/>
              <a:t>prolonged   </a:t>
            </a:r>
          </a:p>
          <a:p>
            <a:pPr>
              <a:spcBef>
                <a:spcPts val="0"/>
              </a:spcBef>
              <a:buNone/>
            </a:pPr>
            <a:r>
              <a:rPr lang="en-US" sz="2400" smtClean="0"/>
              <a:t>      seizure </a:t>
            </a:r>
            <a:r>
              <a:rPr lang="en-US" sz="2400" dirty="0" smtClean="0"/>
              <a:t>free interval </a:t>
            </a:r>
            <a:r>
              <a:rPr lang="en-US" sz="2400" smtClean="0"/>
              <a:t>include mental or motor handicap, onset </a:t>
            </a:r>
          </a:p>
          <a:p>
            <a:pPr>
              <a:spcBef>
                <a:spcPts val="0"/>
              </a:spcBef>
              <a:buNone/>
            </a:pPr>
            <a:r>
              <a:rPr lang="en-US" sz="2400" smtClean="0"/>
              <a:t>      of seizures after age 12 years, and multiple medications </a:t>
            </a:r>
          </a:p>
          <a:p>
            <a:pPr>
              <a:spcBef>
                <a:spcPts val="0"/>
              </a:spcBef>
              <a:buNone/>
            </a:pPr>
            <a:r>
              <a:rPr lang="en-US" sz="2400" smtClean="0"/>
              <a:t>      needed to control the seizures. The </a:t>
            </a:r>
            <a:r>
              <a:rPr lang="en-US" sz="2400" dirty="0" smtClean="0"/>
              <a:t>girl </a:t>
            </a:r>
            <a:r>
              <a:rPr lang="en-US" sz="2400" smtClean="0"/>
              <a:t>should be </a:t>
            </a:r>
          </a:p>
          <a:p>
            <a:pPr>
              <a:spcBef>
                <a:spcPts val="0"/>
              </a:spcBef>
              <a:buNone/>
            </a:pPr>
            <a:r>
              <a:rPr lang="en-US" sz="2400" smtClean="0"/>
              <a:t>      encouraged to lead a </a:t>
            </a:r>
            <a:r>
              <a:rPr lang="en-US" sz="2400" dirty="0" smtClean="0"/>
              <a:t>normal life, including swimming (</a:t>
            </a:r>
            <a:r>
              <a:rPr lang="en-US" sz="2400" smtClean="0"/>
              <a:t>under </a:t>
            </a:r>
          </a:p>
          <a:p>
            <a:pPr>
              <a:spcBef>
                <a:spcPts val="0"/>
              </a:spcBef>
              <a:buNone/>
            </a:pPr>
            <a:r>
              <a:rPr lang="en-US" sz="2400" smtClean="0"/>
              <a:t>      direct adult supervision</a:t>
            </a:r>
            <a:r>
              <a:rPr lang="en-US" sz="2400" dirty="0" smtClean="0"/>
              <a:t>) or driving unaccompanied (</a:t>
            </a:r>
            <a:r>
              <a:rPr lang="en-US" sz="2400" smtClean="0"/>
              <a:t>which in</a:t>
            </a:r>
          </a:p>
          <a:p>
            <a:pPr>
              <a:spcBef>
                <a:spcPts val="0"/>
              </a:spcBef>
              <a:buNone/>
            </a:pPr>
            <a:r>
              <a:rPr lang="en-US" sz="2400" smtClean="0"/>
              <a:t>      most states </a:t>
            </a:r>
            <a:r>
              <a:rPr lang="en-US" sz="2400" dirty="0" smtClean="0"/>
              <a:t>requires only 3-12 months seizure free </a:t>
            </a:r>
            <a:r>
              <a:rPr lang="en-US" sz="2400" smtClean="0"/>
              <a:t>interval </a:t>
            </a:r>
          </a:p>
          <a:p>
            <a:pPr>
              <a:spcBef>
                <a:spcPts val="0"/>
              </a:spcBef>
              <a:buNone/>
            </a:pPr>
            <a:r>
              <a:rPr lang="en-US" sz="2400" smtClean="0"/>
              <a:t>      on medication</a:t>
            </a:r>
            <a:r>
              <a:rPr lang="en-US" sz="2400" dirty="0" smtClean="0"/>
              <a:t>).  Girls who are sexually active should be </a:t>
            </a:r>
          </a:p>
          <a:p>
            <a:pPr>
              <a:spcBef>
                <a:spcPts val="0"/>
              </a:spcBef>
              <a:buNone/>
            </a:pPr>
            <a:r>
              <a:rPr lang="en-US" sz="2400" smtClean="0"/>
              <a:t>      counselled </a:t>
            </a:r>
            <a:r>
              <a:rPr lang="en-US" sz="2400" dirty="0" smtClean="0"/>
              <a:t>about the risk of fetal malformations associated </a:t>
            </a:r>
          </a:p>
          <a:p>
            <a:pPr>
              <a:spcBef>
                <a:spcPts val="0"/>
              </a:spcBef>
              <a:buNone/>
            </a:pPr>
            <a:r>
              <a:rPr lang="en-US" sz="2400" smtClean="0"/>
              <a:t>      with </a:t>
            </a:r>
            <a:r>
              <a:rPr lang="en-US" sz="2400" dirty="0" smtClean="0"/>
              <a:t>most anti-</a:t>
            </a:r>
            <a:r>
              <a:rPr lang="en-US" sz="2400" dirty="0" err="1" smtClean="0"/>
              <a:t>convulsant</a:t>
            </a:r>
            <a:r>
              <a:rPr lang="en-US" sz="2400" dirty="0" smtClean="0"/>
              <a:t> medications, particularly neural</a:t>
            </a:r>
          </a:p>
          <a:p>
            <a:pPr>
              <a:spcBef>
                <a:spcPts val="0"/>
              </a:spcBef>
              <a:buNone/>
            </a:pPr>
            <a:r>
              <a:rPr lang="en-US" sz="2400" smtClean="0"/>
              <a:t>      tube </a:t>
            </a:r>
            <a:r>
              <a:rPr lang="en-US" sz="2400" dirty="0" smtClean="0"/>
              <a:t>defects associated with </a:t>
            </a:r>
            <a:r>
              <a:rPr lang="en-US" sz="2400" dirty="0" err="1" smtClean="0"/>
              <a:t>valproic</a:t>
            </a:r>
            <a:r>
              <a:rPr lang="en-US" sz="2400" dirty="0" smtClean="0"/>
              <a:t> </a:t>
            </a:r>
            <a:r>
              <a:rPr lang="en-US" sz="2400" smtClean="0"/>
              <a:t>acid or carbamazepine.   </a:t>
            </a:r>
          </a:p>
          <a:p>
            <a:pPr>
              <a:spcBef>
                <a:spcPts val="0"/>
              </a:spcBef>
              <a:buNone/>
            </a:pPr>
            <a:r>
              <a:rPr lang="en-US" sz="2400" smtClean="0"/>
              <a:t>      Oxcarbazepine and </a:t>
            </a:r>
            <a:r>
              <a:rPr lang="en-US" sz="2400" err="1" smtClean="0"/>
              <a:t>gabapentin</a:t>
            </a:r>
            <a:r>
              <a:rPr lang="en-US" sz="2400" smtClean="0"/>
              <a:t> are </a:t>
            </a:r>
            <a:r>
              <a:rPr lang="en-US" sz="2400" dirty="0" smtClean="0"/>
              <a:t>not </a:t>
            </a:r>
            <a:r>
              <a:rPr lang="en-US" sz="2400" smtClean="0"/>
              <a:t>indicated for  </a:t>
            </a:r>
          </a:p>
          <a:p>
            <a:pPr>
              <a:spcBef>
                <a:spcPts val="0"/>
              </a:spcBef>
              <a:buNone/>
            </a:pPr>
            <a:r>
              <a:rPr lang="en-US" sz="2400" smtClean="0"/>
              <a:t>      generalized seizures (best for focal onset epilepsy).</a:t>
            </a:r>
            <a:endParaRPr lang="en-US" sz="2400"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0" y="685800"/>
            <a:ext cx="8839200" cy="5943600"/>
          </a:xfrm>
        </p:spPr>
        <p:txBody>
          <a:bodyPr/>
          <a:lstStyle/>
          <a:p>
            <a:r>
              <a:rPr lang="en-US" sz="2600" dirty="0">
                <a:solidFill>
                  <a:srgbClr val="00FF00"/>
                </a:solidFill>
              </a:rPr>
              <a:t>Prophylactic treatments</a:t>
            </a:r>
            <a:r>
              <a:rPr lang="en-US" sz="2600" dirty="0"/>
              <a:t> for </a:t>
            </a:r>
            <a:r>
              <a:rPr lang="en-US" sz="2600" dirty="0">
                <a:solidFill>
                  <a:srgbClr val="00FF00"/>
                </a:solidFill>
              </a:rPr>
              <a:t>migraines</a:t>
            </a:r>
            <a:r>
              <a:rPr lang="en-US" sz="2600" dirty="0"/>
              <a:t> </a:t>
            </a:r>
          </a:p>
          <a:p>
            <a:pPr>
              <a:buFont typeface="Wingdings" pitchFamily="2" charset="2"/>
              <a:buNone/>
            </a:pPr>
            <a:r>
              <a:rPr lang="en-US" sz="2600" dirty="0"/>
              <a:t> </a:t>
            </a:r>
          </a:p>
          <a:p>
            <a:pPr lvl="1"/>
            <a:r>
              <a:rPr lang="en-US" sz="2200" dirty="0"/>
              <a:t>Indicated if headaches 1-2 x/ week or prolonged/ debilitating</a:t>
            </a:r>
          </a:p>
          <a:p>
            <a:pPr lvl="1"/>
            <a:r>
              <a:rPr lang="en-US" sz="2200" dirty="0" err="1">
                <a:solidFill>
                  <a:srgbClr val="00FF00"/>
                </a:solidFill>
              </a:rPr>
              <a:t>propranolol</a:t>
            </a:r>
            <a:r>
              <a:rPr lang="en-US" sz="2200" dirty="0"/>
              <a:t> (</a:t>
            </a:r>
            <a:r>
              <a:rPr lang="en-US" sz="2200" dirty="0" err="1"/>
              <a:t>Inderal</a:t>
            </a:r>
            <a:r>
              <a:rPr lang="en-US" sz="2200" dirty="0"/>
              <a:t>)</a:t>
            </a:r>
          </a:p>
          <a:p>
            <a:pPr lvl="2"/>
            <a:r>
              <a:rPr lang="en-US" dirty="0"/>
              <a:t>side effects – hypotension, </a:t>
            </a:r>
            <a:r>
              <a:rPr lang="en-US" dirty="0" err="1"/>
              <a:t>bradycardia</a:t>
            </a:r>
            <a:endParaRPr lang="en-US" dirty="0"/>
          </a:p>
          <a:p>
            <a:pPr lvl="2"/>
            <a:r>
              <a:rPr lang="en-US" dirty="0"/>
              <a:t>avoid in </a:t>
            </a:r>
            <a:r>
              <a:rPr lang="en-US" dirty="0">
                <a:solidFill>
                  <a:srgbClr val="FF0000"/>
                </a:solidFill>
              </a:rPr>
              <a:t>asthmatics</a:t>
            </a:r>
            <a:r>
              <a:rPr lang="en-US" dirty="0"/>
              <a:t>, </a:t>
            </a:r>
            <a:r>
              <a:rPr lang="en-US" dirty="0">
                <a:solidFill>
                  <a:srgbClr val="FF0000"/>
                </a:solidFill>
              </a:rPr>
              <a:t>depressed</a:t>
            </a:r>
            <a:r>
              <a:rPr lang="en-US" dirty="0"/>
              <a:t> </a:t>
            </a:r>
          </a:p>
          <a:p>
            <a:pPr lvl="1"/>
            <a:r>
              <a:rPr lang="en-US" sz="2200" dirty="0" err="1">
                <a:solidFill>
                  <a:srgbClr val="00FF00"/>
                </a:solidFill>
              </a:rPr>
              <a:t>amitriptyline</a:t>
            </a:r>
            <a:r>
              <a:rPr lang="en-US" sz="2200" dirty="0"/>
              <a:t> (</a:t>
            </a:r>
            <a:r>
              <a:rPr lang="en-US" sz="2200" dirty="0" err="1"/>
              <a:t>Elavil</a:t>
            </a:r>
            <a:r>
              <a:rPr lang="en-US" sz="2200" dirty="0"/>
              <a:t>) </a:t>
            </a:r>
            <a:r>
              <a:rPr lang="en-US" sz="2200" dirty="0" smtClean="0"/>
              <a:t> </a:t>
            </a:r>
            <a:endParaRPr lang="en-US" sz="2200" dirty="0"/>
          </a:p>
          <a:p>
            <a:pPr lvl="2"/>
            <a:r>
              <a:rPr lang="en-US" dirty="0"/>
              <a:t>side effects – drowsiness, </a:t>
            </a:r>
            <a:r>
              <a:rPr lang="en-US" dirty="0" err="1"/>
              <a:t>orthostasis</a:t>
            </a:r>
            <a:r>
              <a:rPr lang="en-US" dirty="0"/>
              <a:t>, </a:t>
            </a:r>
            <a:r>
              <a:rPr lang="en-US" dirty="0" err="1" smtClean="0">
                <a:solidFill>
                  <a:srgbClr val="FF0000"/>
                </a:solidFill>
              </a:rPr>
              <a:t>dysrhythmia</a:t>
            </a:r>
            <a:r>
              <a:rPr lang="en-US" dirty="0" smtClean="0">
                <a:solidFill>
                  <a:srgbClr val="FF0000"/>
                </a:solidFill>
              </a:rPr>
              <a:t> (EKG)</a:t>
            </a:r>
            <a:endParaRPr lang="en-US" dirty="0">
              <a:solidFill>
                <a:srgbClr val="FF0000"/>
              </a:solidFill>
            </a:endParaRPr>
          </a:p>
          <a:p>
            <a:pPr lvl="2"/>
            <a:r>
              <a:rPr lang="en-US" dirty="0"/>
              <a:t>may require 6-12 </a:t>
            </a:r>
            <a:r>
              <a:rPr lang="en-US" dirty="0" smtClean="0"/>
              <a:t>weeks to </a:t>
            </a:r>
            <a:r>
              <a:rPr lang="en-US" dirty="0"/>
              <a:t>determine </a:t>
            </a:r>
            <a:r>
              <a:rPr lang="en-US" dirty="0" smtClean="0"/>
              <a:t>effectiveness</a:t>
            </a:r>
            <a:endParaRPr lang="en-US" dirty="0"/>
          </a:p>
          <a:p>
            <a:pPr lvl="1"/>
            <a:r>
              <a:rPr lang="en-US" sz="2200" dirty="0">
                <a:solidFill>
                  <a:srgbClr val="00FF00"/>
                </a:solidFill>
              </a:rPr>
              <a:t>anti-epileptics</a:t>
            </a:r>
            <a:r>
              <a:rPr lang="en-US" sz="2200" dirty="0"/>
              <a:t> (</a:t>
            </a:r>
            <a:r>
              <a:rPr lang="en-US" sz="2200" dirty="0" err="1"/>
              <a:t>topiramate</a:t>
            </a:r>
            <a:r>
              <a:rPr lang="en-US" sz="2200" dirty="0"/>
              <a:t>, </a:t>
            </a:r>
            <a:r>
              <a:rPr lang="en-US" sz="2200" dirty="0" err="1"/>
              <a:t>valproic</a:t>
            </a:r>
            <a:r>
              <a:rPr lang="en-US" sz="2200" dirty="0"/>
              <a:t> acid, </a:t>
            </a:r>
            <a:r>
              <a:rPr lang="en-US" sz="2200" dirty="0" err="1"/>
              <a:t>carbamazepine</a:t>
            </a:r>
            <a:r>
              <a:rPr lang="en-US" sz="2200" dirty="0"/>
              <a:t>, </a:t>
            </a:r>
            <a:r>
              <a:rPr lang="en-US" sz="2200" dirty="0" err="1"/>
              <a:t>neurontin</a:t>
            </a:r>
            <a:r>
              <a:rPr lang="en-US" sz="2200" dirty="0"/>
              <a:t>)</a:t>
            </a:r>
          </a:p>
          <a:p>
            <a:pPr lvl="1"/>
            <a:r>
              <a:rPr lang="en-US" sz="2200" dirty="0">
                <a:solidFill>
                  <a:srgbClr val="00FF00"/>
                </a:solidFill>
              </a:rPr>
              <a:t>calcium channel blockers </a:t>
            </a:r>
            <a:r>
              <a:rPr lang="en-US" sz="2200" dirty="0"/>
              <a:t>(</a:t>
            </a:r>
            <a:r>
              <a:rPr lang="en-US" sz="2200" dirty="0" err="1"/>
              <a:t>verapamil</a:t>
            </a:r>
            <a:r>
              <a:rPr lang="en-US" sz="2200" dirty="0"/>
              <a:t>)</a:t>
            </a:r>
          </a:p>
          <a:p>
            <a:pPr lvl="1"/>
            <a:r>
              <a:rPr lang="en-US" sz="2200" dirty="0">
                <a:solidFill>
                  <a:srgbClr val="00FF00"/>
                </a:solidFill>
              </a:rPr>
              <a:t>serotonin agonists</a:t>
            </a:r>
            <a:r>
              <a:rPr lang="en-US" sz="2200" dirty="0"/>
              <a:t> (</a:t>
            </a:r>
            <a:r>
              <a:rPr lang="en-US" sz="2200" dirty="0" err="1"/>
              <a:t>cyproheptadine</a:t>
            </a:r>
            <a:r>
              <a:rPr lang="en-US" sz="2200" dirty="0"/>
              <a:t>, </a:t>
            </a:r>
            <a:r>
              <a:rPr lang="en-US" sz="2200" dirty="0" err="1"/>
              <a:t>methysergide</a:t>
            </a:r>
            <a:r>
              <a:rPr lang="en-US" sz="2200" dirty="0"/>
              <a:t>)</a:t>
            </a:r>
          </a:p>
          <a:p>
            <a:pPr lvl="1"/>
            <a:r>
              <a:rPr lang="en-US" sz="2200" dirty="0">
                <a:solidFill>
                  <a:srgbClr val="00FF00"/>
                </a:solidFill>
              </a:rPr>
              <a:t>vitamins</a:t>
            </a:r>
            <a:r>
              <a:rPr lang="en-US" sz="2200" dirty="0"/>
              <a:t> (B2 / riboflavin, magnesium)</a:t>
            </a:r>
          </a:p>
        </p:txBody>
      </p:sp>
    </p:spTree>
    <p:custDataLst>
      <p:tags r:id="rId1"/>
    </p:custData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52400"/>
            <a:ext cx="7543800" cy="1295400"/>
          </a:xfrm>
        </p:spPr>
        <p:txBody>
          <a:bodyPr/>
          <a:lstStyle/>
          <a:p>
            <a:r>
              <a:rPr lang="en-US" sz="3600" dirty="0" smtClean="0">
                <a:solidFill>
                  <a:srgbClr val="00FF00"/>
                </a:solidFill>
              </a:rPr>
              <a:t>Question 9:</a:t>
            </a:r>
            <a:endParaRPr lang="en-US" sz="3600" dirty="0">
              <a:solidFill>
                <a:srgbClr val="00FF00"/>
              </a:solidFill>
            </a:endParaRPr>
          </a:p>
        </p:txBody>
      </p:sp>
      <p:sp>
        <p:nvSpPr>
          <p:cNvPr id="5" name="Content Placeholder 4"/>
          <p:cNvSpPr>
            <a:spLocks noGrp="1"/>
          </p:cNvSpPr>
          <p:nvPr>
            <p:ph idx="1"/>
          </p:nvPr>
        </p:nvSpPr>
        <p:spPr>
          <a:xfrm>
            <a:off x="381000" y="1600200"/>
            <a:ext cx="8229600" cy="4411662"/>
          </a:xfrm>
        </p:spPr>
        <p:txBody>
          <a:bodyPr/>
          <a:lstStyle/>
          <a:p>
            <a:pPr marL="91440">
              <a:spcBef>
                <a:spcPts val="0"/>
              </a:spcBef>
              <a:buNone/>
            </a:pPr>
            <a:r>
              <a:rPr lang="en-US" dirty="0" smtClean="0"/>
              <a:t> A father brings his 6 year old daughter to you because her teacher has observed multiple daily episodes in which the child stares and is unresponsive to verbal cues.  The teacher also noted facial twitching with some of these several second events.  Her physical exam is normal.</a:t>
            </a:r>
          </a:p>
          <a:p>
            <a:pPr>
              <a:buNone/>
            </a:pPr>
            <a:endParaRPr lang="en-US" dirty="0" smtClean="0"/>
          </a:p>
          <a:p>
            <a:pPr>
              <a:buNone/>
            </a:pPr>
            <a:r>
              <a:rPr lang="en-US" dirty="0" smtClean="0"/>
              <a:t>   Among the following, the MOST appropriate medication for this child is:</a:t>
            </a:r>
            <a:endParaRPr lang="en-US" dirty="0"/>
          </a:p>
        </p:txBody>
      </p:sp>
    </p:spTree>
    <p:custDataLst>
      <p:tags r:id="rId1"/>
    </p:custData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a:t>
            </a:r>
            <a:r>
              <a:rPr lang="en-US" dirty="0" err="1" smtClean="0"/>
              <a:t>atomoxetine</a:t>
            </a:r>
            <a:r>
              <a:rPr lang="en-US" dirty="0" smtClean="0"/>
              <a:t> (</a:t>
            </a:r>
            <a:r>
              <a:rPr lang="en-US" dirty="0" err="1" smtClean="0"/>
              <a:t>Strattera</a:t>
            </a:r>
            <a:r>
              <a:rPr lang="en-US" dirty="0" smtClean="0"/>
              <a:t>)   </a:t>
            </a:r>
          </a:p>
          <a:p>
            <a:r>
              <a:rPr lang="en-US" dirty="0" smtClean="0"/>
              <a:t>B. </a:t>
            </a:r>
            <a:r>
              <a:rPr lang="en-US" dirty="0" err="1" smtClean="0"/>
              <a:t>carbamazepine</a:t>
            </a:r>
            <a:r>
              <a:rPr lang="en-US" dirty="0" smtClean="0"/>
              <a:t>   </a:t>
            </a:r>
          </a:p>
          <a:p>
            <a:r>
              <a:rPr lang="en-US" dirty="0" smtClean="0"/>
              <a:t>C. </a:t>
            </a:r>
            <a:r>
              <a:rPr lang="en-US" dirty="0" err="1" smtClean="0"/>
              <a:t>clonidine</a:t>
            </a:r>
            <a:endParaRPr lang="en-US" dirty="0" smtClean="0"/>
          </a:p>
          <a:p>
            <a:r>
              <a:rPr lang="en-US" dirty="0" smtClean="0"/>
              <a:t>D. </a:t>
            </a:r>
            <a:r>
              <a:rPr lang="en-US" dirty="0" err="1" smtClean="0"/>
              <a:t>ethosuximide</a:t>
            </a:r>
            <a:r>
              <a:rPr lang="en-US" dirty="0" smtClean="0"/>
              <a:t> </a:t>
            </a:r>
          </a:p>
          <a:p>
            <a:r>
              <a:rPr lang="en-US" dirty="0" smtClean="0"/>
              <a:t>E. methylphenidate</a:t>
            </a:r>
          </a:p>
          <a:p>
            <a:endParaRPr lang="en-US" dirty="0"/>
          </a:p>
        </p:txBody>
      </p:sp>
    </p:spTree>
    <p:custDataLst>
      <p:tags r:id="rId1"/>
    </p:custData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991600" cy="6553200"/>
          </a:xfrm>
        </p:spPr>
        <p:txBody>
          <a:bodyPr/>
          <a:lstStyle/>
          <a:p>
            <a:pPr>
              <a:spcBef>
                <a:spcPts val="0"/>
              </a:spcBef>
            </a:pPr>
            <a:r>
              <a:rPr lang="en-US" sz="2400" u="sng" dirty="0" smtClean="0"/>
              <a:t>D.</a:t>
            </a:r>
            <a:r>
              <a:rPr lang="en-US" sz="2400" dirty="0" smtClean="0"/>
              <a:t> </a:t>
            </a:r>
            <a:r>
              <a:rPr lang="en-US" sz="2400" u="sng" dirty="0" err="1" smtClean="0"/>
              <a:t>Ethosuximide</a:t>
            </a:r>
            <a:r>
              <a:rPr lang="en-US" sz="2400" dirty="0" smtClean="0"/>
              <a:t> (brand name </a:t>
            </a:r>
            <a:r>
              <a:rPr lang="en-US" sz="2400" dirty="0" err="1" smtClean="0"/>
              <a:t>Zarontin</a:t>
            </a:r>
            <a:r>
              <a:rPr lang="en-US" sz="2400" dirty="0" smtClean="0"/>
              <a:t>).  The girl in </a:t>
            </a:r>
          </a:p>
          <a:p>
            <a:pPr>
              <a:spcBef>
                <a:spcPts val="0"/>
              </a:spcBef>
              <a:buNone/>
            </a:pPr>
            <a:r>
              <a:rPr lang="en-US" sz="2400" dirty="0" smtClean="0"/>
              <a:t>    the vignette has absence epilepsy (aka petit mal </a:t>
            </a:r>
          </a:p>
          <a:p>
            <a:pPr>
              <a:spcBef>
                <a:spcPts val="0"/>
              </a:spcBef>
              <a:buNone/>
            </a:pPr>
            <a:r>
              <a:rPr lang="en-US" sz="2400" dirty="0" smtClean="0"/>
              <a:t>    epilepsy).  Alternative treatments include </a:t>
            </a:r>
            <a:r>
              <a:rPr lang="en-US" sz="2400" dirty="0" err="1" smtClean="0"/>
              <a:t>valproic</a:t>
            </a:r>
            <a:r>
              <a:rPr lang="en-US" sz="2400" dirty="0" smtClean="0"/>
              <a:t> acid</a:t>
            </a:r>
          </a:p>
          <a:p>
            <a:pPr>
              <a:spcBef>
                <a:spcPts val="0"/>
              </a:spcBef>
              <a:buNone/>
            </a:pPr>
            <a:r>
              <a:rPr lang="en-US" sz="2400" dirty="0" smtClean="0"/>
              <a:t>    or </a:t>
            </a:r>
            <a:r>
              <a:rPr lang="en-US" sz="2400" dirty="0" err="1" smtClean="0"/>
              <a:t>lamotrigine</a:t>
            </a:r>
            <a:r>
              <a:rPr lang="en-US" sz="2400" dirty="0" smtClean="0"/>
              <a:t>.  </a:t>
            </a:r>
            <a:r>
              <a:rPr lang="en-US" sz="2400" dirty="0" err="1" smtClean="0"/>
              <a:t>Carbamazepine</a:t>
            </a:r>
            <a:r>
              <a:rPr lang="en-US" sz="2400" dirty="0" smtClean="0"/>
              <a:t> makes the absence </a:t>
            </a:r>
          </a:p>
          <a:p>
            <a:pPr>
              <a:spcBef>
                <a:spcPts val="0"/>
              </a:spcBef>
              <a:buNone/>
            </a:pPr>
            <a:r>
              <a:rPr lang="en-US" sz="2400" dirty="0" smtClean="0"/>
              <a:t>    seizures worse (though one might mistakenly prescribe </a:t>
            </a:r>
            <a:r>
              <a:rPr lang="en-US" sz="2400" dirty="0" err="1" smtClean="0"/>
              <a:t>carbamazepine</a:t>
            </a:r>
            <a:r>
              <a:rPr lang="en-US" sz="2400" dirty="0" smtClean="0"/>
              <a:t> on the basis of her seizure description; complex partial seizures mimic the staring of absence </a:t>
            </a:r>
          </a:p>
          <a:p>
            <a:pPr>
              <a:spcBef>
                <a:spcPts val="0"/>
              </a:spcBef>
              <a:buNone/>
            </a:pPr>
            <a:r>
              <a:rPr lang="en-US" sz="2400" dirty="0" smtClean="0"/>
              <a:t>    seizures though are prolonged in duration and commonly</a:t>
            </a:r>
          </a:p>
          <a:p>
            <a:pPr>
              <a:spcBef>
                <a:spcPts val="0"/>
              </a:spcBef>
              <a:buNone/>
            </a:pPr>
            <a:r>
              <a:rPr lang="en-US" sz="2400" dirty="0" smtClean="0"/>
              <a:t>    preceded by an aura; complex partial seizures are </a:t>
            </a:r>
          </a:p>
          <a:p>
            <a:pPr>
              <a:spcBef>
                <a:spcPts val="0"/>
              </a:spcBef>
              <a:buNone/>
            </a:pPr>
            <a:r>
              <a:rPr lang="en-US" sz="2400" dirty="0" smtClean="0"/>
              <a:t>    treated with </a:t>
            </a:r>
            <a:r>
              <a:rPr lang="en-US" sz="2400" dirty="0" err="1" smtClean="0"/>
              <a:t>carbamazepine</a:t>
            </a:r>
            <a:r>
              <a:rPr lang="en-US" sz="2400" dirty="0" smtClean="0"/>
              <a:t>).  The differentiation between absence seizures and complex partial seizures requires </a:t>
            </a:r>
          </a:p>
          <a:p>
            <a:pPr>
              <a:spcBef>
                <a:spcPts val="0"/>
              </a:spcBef>
              <a:buNone/>
            </a:pPr>
            <a:r>
              <a:rPr lang="en-US" sz="2400" dirty="0" smtClean="0"/>
              <a:t>    EEG testing (absence seizures will be associated with generalized 3 cycle per second spike and wave activity; complex partial seizures will be associated with </a:t>
            </a:r>
          </a:p>
          <a:p>
            <a:pPr>
              <a:spcBef>
                <a:spcPts val="0"/>
              </a:spcBef>
              <a:buNone/>
            </a:pPr>
            <a:r>
              <a:rPr lang="en-US" sz="2400" dirty="0" smtClean="0"/>
              <a:t>    focal spikes, usually temporal lobe).  </a:t>
            </a:r>
            <a:r>
              <a:rPr lang="en-US" sz="2400" dirty="0" err="1" smtClean="0"/>
              <a:t>Atomoxetine</a:t>
            </a:r>
            <a:r>
              <a:rPr lang="en-US" sz="2400" dirty="0" smtClean="0"/>
              <a:t>, </a:t>
            </a:r>
          </a:p>
          <a:p>
            <a:pPr>
              <a:spcBef>
                <a:spcPts val="0"/>
              </a:spcBef>
              <a:buNone/>
            </a:pPr>
            <a:r>
              <a:rPr lang="en-US" sz="2400" dirty="0" smtClean="0"/>
              <a:t>    </a:t>
            </a:r>
            <a:r>
              <a:rPr lang="en-US" sz="2400" dirty="0" err="1" smtClean="0"/>
              <a:t>clonidine</a:t>
            </a:r>
            <a:r>
              <a:rPr lang="en-US" sz="2400" dirty="0" smtClean="0"/>
              <a:t> and methylphenidate are treatments for ADD. </a:t>
            </a:r>
          </a:p>
          <a:p>
            <a:endParaRPr lang="en-US" dirty="0"/>
          </a:p>
        </p:txBody>
      </p:sp>
    </p:spTree>
    <p:custDataLst>
      <p:tags r:id="rId1"/>
    </p:custData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7543800" cy="1295400"/>
          </a:xfrm>
        </p:spPr>
        <p:txBody>
          <a:bodyPr/>
          <a:lstStyle/>
          <a:p>
            <a:r>
              <a:rPr lang="en-US" sz="3600" dirty="0" smtClean="0">
                <a:solidFill>
                  <a:srgbClr val="00FF00"/>
                </a:solidFill>
              </a:rPr>
              <a:t>Question 10:</a:t>
            </a:r>
            <a:endParaRPr lang="en-US" sz="3600" dirty="0">
              <a:solidFill>
                <a:srgbClr val="00FF00"/>
              </a:solidFill>
            </a:endParaRPr>
          </a:p>
        </p:txBody>
      </p:sp>
      <p:sp>
        <p:nvSpPr>
          <p:cNvPr id="5" name="Content Placeholder 4"/>
          <p:cNvSpPr>
            <a:spLocks noGrp="1"/>
          </p:cNvSpPr>
          <p:nvPr>
            <p:ph idx="1"/>
          </p:nvPr>
        </p:nvSpPr>
        <p:spPr>
          <a:xfrm>
            <a:off x="228600" y="1143000"/>
            <a:ext cx="8610600" cy="4495800"/>
          </a:xfrm>
        </p:spPr>
        <p:txBody>
          <a:bodyPr/>
          <a:lstStyle/>
          <a:p>
            <a:pPr marL="91440">
              <a:spcBef>
                <a:spcPts val="0"/>
              </a:spcBef>
              <a:buNone/>
            </a:pPr>
            <a:r>
              <a:rPr lang="en-US" dirty="0" smtClean="0"/>
              <a:t> An 11 month old boy is brought to the ER because of a seizure.  At home, he was “unresponsive and jerking all over” for 30 minutes.  The father reports that he himself had febrile seizures as a child.  On exam, the boy’s temperature is 103.5 F (39.7 C), HR 140, RR and BP normal.  He is sleepy but </a:t>
            </a:r>
            <a:r>
              <a:rPr lang="en-US" dirty="0" err="1" smtClean="0"/>
              <a:t>arousable</a:t>
            </a:r>
            <a:r>
              <a:rPr lang="en-US" dirty="0" smtClean="0"/>
              <a:t>.  The </a:t>
            </a:r>
            <a:r>
              <a:rPr lang="en-US" dirty="0" err="1" smtClean="0"/>
              <a:t>neuro</a:t>
            </a:r>
            <a:r>
              <a:rPr lang="en-US" dirty="0" smtClean="0"/>
              <a:t> exam is non-focal.  </a:t>
            </a:r>
          </a:p>
          <a:p>
            <a:pPr>
              <a:buNone/>
            </a:pPr>
            <a:endParaRPr lang="en-US" dirty="0" smtClean="0"/>
          </a:p>
          <a:p>
            <a:pPr>
              <a:buNone/>
            </a:pPr>
            <a:r>
              <a:rPr lang="en-US" dirty="0" smtClean="0"/>
              <a:t>   Of the following, the MOST likely factor to increase his chance of developing epilepsy is:</a:t>
            </a:r>
            <a:endParaRPr lang="en-US" dirty="0"/>
          </a:p>
        </p:txBody>
      </p:sp>
    </p:spTree>
    <p:custDataLst>
      <p:tags r:id="rId1"/>
    </p:custData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his first complex febrile seizure</a:t>
            </a:r>
          </a:p>
          <a:p>
            <a:r>
              <a:rPr lang="en-US" dirty="0" smtClean="0"/>
              <a:t>B. family history of febrile seizure   </a:t>
            </a:r>
          </a:p>
          <a:p>
            <a:r>
              <a:rPr lang="en-US" dirty="0" smtClean="0"/>
              <a:t>C. male sex</a:t>
            </a:r>
          </a:p>
          <a:p>
            <a:r>
              <a:rPr lang="en-US" dirty="0" smtClean="0"/>
              <a:t>D. onset of febrile seizures before 1 year of </a:t>
            </a:r>
          </a:p>
          <a:p>
            <a:pPr>
              <a:buNone/>
            </a:pPr>
            <a:r>
              <a:rPr lang="en-US" dirty="0" smtClean="0"/>
              <a:t>       age </a:t>
            </a:r>
          </a:p>
          <a:p>
            <a:r>
              <a:rPr lang="en-US" dirty="0" smtClean="0"/>
              <a:t>E. temperature greater than 103 F (39.5 C)</a:t>
            </a:r>
          </a:p>
          <a:p>
            <a:endParaRPr lang="en-US" dirty="0"/>
          </a:p>
        </p:txBody>
      </p:sp>
    </p:spTree>
    <p:custDataLst>
      <p:tags r:id="rId1"/>
    </p:custData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991600" cy="6553200"/>
          </a:xfrm>
        </p:spPr>
        <p:txBody>
          <a:bodyPr/>
          <a:lstStyle/>
          <a:p>
            <a:pPr>
              <a:spcBef>
                <a:spcPts val="0"/>
              </a:spcBef>
            </a:pPr>
            <a:r>
              <a:rPr lang="en-US" sz="2400" u="sng" dirty="0" smtClean="0"/>
              <a:t>A.</a:t>
            </a:r>
            <a:r>
              <a:rPr lang="en-US" sz="2400" dirty="0" smtClean="0"/>
              <a:t> </a:t>
            </a:r>
            <a:r>
              <a:rPr lang="en-US" sz="2400" u="sng" dirty="0" smtClean="0"/>
              <a:t>His first complex febrile seizure.</a:t>
            </a:r>
            <a:r>
              <a:rPr lang="en-US" sz="2400" dirty="0" smtClean="0"/>
              <a:t>  Complex febrile</a:t>
            </a:r>
            <a:endParaRPr lang="en-US" sz="2400" u="sng" dirty="0" smtClean="0"/>
          </a:p>
          <a:p>
            <a:pPr>
              <a:spcBef>
                <a:spcPts val="0"/>
              </a:spcBef>
              <a:buNone/>
            </a:pPr>
            <a:r>
              <a:rPr lang="en-US" sz="2400" dirty="0" smtClean="0"/>
              <a:t>    seizures are 1) longer than 15 minutes in duration, </a:t>
            </a:r>
          </a:p>
          <a:p>
            <a:pPr>
              <a:spcBef>
                <a:spcPts val="0"/>
              </a:spcBef>
              <a:buNone/>
            </a:pPr>
            <a:r>
              <a:rPr lang="en-US" sz="2400" dirty="0" smtClean="0"/>
              <a:t>    or 2) more than one (multiple) within 24 hours or </a:t>
            </a:r>
          </a:p>
          <a:p>
            <a:pPr>
              <a:spcBef>
                <a:spcPts val="0"/>
              </a:spcBef>
              <a:buNone/>
            </a:pPr>
            <a:r>
              <a:rPr lang="en-US" sz="2400" dirty="0" smtClean="0"/>
              <a:t>    3) focal in nature.  Complex febrile seizures increase the</a:t>
            </a:r>
          </a:p>
          <a:p>
            <a:pPr>
              <a:spcBef>
                <a:spcPts val="0"/>
              </a:spcBef>
              <a:buNone/>
            </a:pPr>
            <a:r>
              <a:rPr lang="en-US" sz="2400" dirty="0" smtClean="0"/>
              <a:t>    risk of developing future epilepsy, particularly if other epilepsy risk factor is identified.  Other risk factors</a:t>
            </a:r>
          </a:p>
          <a:p>
            <a:pPr>
              <a:spcBef>
                <a:spcPts val="0"/>
              </a:spcBef>
              <a:buNone/>
            </a:pPr>
            <a:r>
              <a:rPr lang="en-US" sz="2400" dirty="0" smtClean="0"/>
              <a:t>    for future epilepsy include: family history of epilepsy (NOT</a:t>
            </a:r>
          </a:p>
          <a:p>
            <a:pPr>
              <a:spcBef>
                <a:spcPts val="0"/>
              </a:spcBef>
              <a:buNone/>
            </a:pPr>
            <a:r>
              <a:rPr lang="en-US" sz="2400" dirty="0" smtClean="0"/>
              <a:t>    febrile seizures), and the presence of developmental or</a:t>
            </a:r>
          </a:p>
          <a:p>
            <a:pPr>
              <a:spcBef>
                <a:spcPts val="0"/>
              </a:spcBef>
              <a:buNone/>
            </a:pPr>
            <a:r>
              <a:rPr lang="en-US" sz="2400" dirty="0" smtClean="0"/>
              <a:t>    neurologic abnormalities at the time of the febrile seizure.</a:t>
            </a:r>
          </a:p>
          <a:p>
            <a:pPr>
              <a:spcBef>
                <a:spcPts val="0"/>
              </a:spcBef>
              <a:buNone/>
            </a:pPr>
            <a:r>
              <a:rPr lang="en-US" sz="2400" dirty="0" smtClean="0"/>
              <a:t>    Male sex is not a risk factor for future epilepsy.  </a:t>
            </a:r>
          </a:p>
          <a:p>
            <a:pPr>
              <a:spcBef>
                <a:spcPts val="0"/>
              </a:spcBef>
              <a:buNone/>
            </a:pPr>
            <a:r>
              <a:rPr lang="en-US" sz="2400" dirty="0" smtClean="0"/>
              <a:t>         Risk factors for the recurrence of FEBRILE seizures</a:t>
            </a:r>
          </a:p>
          <a:p>
            <a:pPr>
              <a:spcBef>
                <a:spcPts val="0"/>
              </a:spcBef>
              <a:buNone/>
            </a:pPr>
            <a:r>
              <a:rPr lang="en-US" sz="2400" dirty="0" smtClean="0"/>
              <a:t>    (not epilepsy) include:  family history of febrile seizures,  </a:t>
            </a:r>
          </a:p>
          <a:p>
            <a:pPr>
              <a:spcBef>
                <a:spcPts val="0"/>
              </a:spcBef>
              <a:buNone/>
            </a:pPr>
            <a:r>
              <a:rPr lang="en-US" sz="2400" dirty="0" smtClean="0"/>
              <a:t>    onset of febrile seizures before 1 year of age, and a </a:t>
            </a:r>
          </a:p>
          <a:p>
            <a:pPr>
              <a:spcBef>
                <a:spcPts val="0"/>
              </a:spcBef>
              <a:buNone/>
            </a:pPr>
            <a:r>
              <a:rPr lang="en-US" sz="2400" dirty="0" smtClean="0"/>
              <a:t>    low grade fever with the febrile seizure.</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0" y="762000"/>
            <a:ext cx="8839200" cy="5791200"/>
          </a:xfrm>
        </p:spPr>
        <p:txBody>
          <a:bodyPr/>
          <a:lstStyle/>
          <a:p>
            <a:pPr>
              <a:lnSpc>
                <a:spcPct val="90000"/>
              </a:lnSpc>
            </a:pPr>
            <a:r>
              <a:rPr lang="en-US" dirty="0">
                <a:solidFill>
                  <a:srgbClr val="FF0000"/>
                </a:solidFill>
              </a:rPr>
              <a:t>Rethink</a:t>
            </a:r>
            <a:r>
              <a:rPr lang="en-US" dirty="0"/>
              <a:t> the diagnosis of </a:t>
            </a:r>
            <a:r>
              <a:rPr lang="en-US" dirty="0">
                <a:solidFill>
                  <a:srgbClr val="FF0000"/>
                </a:solidFill>
              </a:rPr>
              <a:t>benign</a:t>
            </a:r>
            <a:r>
              <a:rPr lang="en-US" dirty="0"/>
              <a:t> headache </a:t>
            </a:r>
          </a:p>
          <a:p>
            <a:pPr>
              <a:lnSpc>
                <a:spcPct val="90000"/>
              </a:lnSpc>
              <a:buFont typeface="Wingdings" pitchFamily="2" charset="2"/>
              <a:buNone/>
            </a:pPr>
            <a:r>
              <a:rPr lang="en-US" dirty="0"/>
              <a:t>   </a:t>
            </a:r>
            <a:r>
              <a:rPr lang="en-US" dirty="0" smtClean="0"/>
              <a:t>when headache:</a:t>
            </a:r>
            <a:endParaRPr lang="en-US" dirty="0"/>
          </a:p>
          <a:p>
            <a:pPr>
              <a:lnSpc>
                <a:spcPct val="90000"/>
              </a:lnSpc>
            </a:pPr>
            <a:endParaRPr lang="en-US" dirty="0"/>
          </a:p>
          <a:p>
            <a:pPr lvl="1">
              <a:lnSpc>
                <a:spcPct val="90000"/>
              </a:lnSpc>
            </a:pPr>
            <a:r>
              <a:rPr lang="en-US" dirty="0" smtClean="0"/>
              <a:t>always </a:t>
            </a:r>
            <a:r>
              <a:rPr lang="en-US" dirty="0"/>
              <a:t>in the </a:t>
            </a:r>
            <a:r>
              <a:rPr lang="en-US" dirty="0">
                <a:solidFill>
                  <a:srgbClr val="FF0000"/>
                </a:solidFill>
              </a:rPr>
              <a:t>same location</a:t>
            </a:r>
          </a:p>
          <a:p>
            <a:pPr lvl="1">
              <a:lnSpc>
                <a:spcPct val="90000"/>
              </a:lnSpc>
            </a:pPr>
            <a:r>
              <a:rPr lang="en-US" dirty="0" smtClean="0">
                <a:solidFill>
                  <a:srgbClr val="FF0000"/>
                </a:solidFill>
              </a:rPr>
              <a:t>fails </a:t>
            </a:r>
            <a:r>
              <a:rPr lang="en-US" dirty="0">
                <a:solidFill>
                  <a:srgbClr val="FF0000"/>
                </a:solidFill>
              </a:rPr>
              <a:t>to respond</a:t>
            </a:r>
            <a:r>
              <a:rPr lang="en-US" dirty="0"/>
              <a:t> to multiple medical therapies</a:t>
            </a:r>
          </a:p>
          <a:p>
            <a:pPr lvl="1">
              <a:lnSpc>
                <a:spcPct val="90000"/>
              </a:lnSpc>
            </a:pPr>
            <a:r>
              <a:rPr lang="en-US" dirty="0">
                <a:solidFill>
                  <a:srgbClr val="FF0000"/>
                </a:solidFill>
              </a:rPr>
              <a:t>focal neurologic </a:t>
            </a:r>
            <a:r>
              <a:rPr lang="en-US" dirty="0" smtClean="0">
                <a:solidFill>
                  <a:srgbClr val="FF0000"/>
                </a:solidFill>
              </a:rPr>
              <a:t>signs</a:t>
            </a:r>
            <a:r>
              <a:rPr lang="en-US" dirty="0" smtClean="0"/>
              <a:t> appear</a:t>
            </a:r>
            <a:endParaRPr lang="en-US" dirty="0"/>
          </a:p>
          <a:p>
            <a:pPr lvl="2">
              <a:lnSpc>
                <a:spcPct val="90000"/>
              </a:lnSpc>
            </a:pPr>
            <a:r>
              <a:rPr lang="en-US" dirty="0" smtClean="0"/>
              <a:t>6th nerve </a:t>
            </a:r>
            <a:r>
              <a:rPr lang="en-US" dirty="0"/>
              <a:t>palsy, </a:t>
            </a:r>
            <a:r>
              <a:rPr lang="en-US" dirty="0" err="1"/>
              <a:t>diplopia</a:t>
            </a:r>
            <a:r>
              <a:rPr lang="en-US" dirty="0"/>
              <a:t>, new onset </a:t>
            </a:r>
            <a:r>
              <a:rPr lang="en-US" dirty="0" smtClean="0"/>
              <a:t>strabismus, </a:t>
            </a:r>
            <a:r>
              <a:rPr lang="en-US" dirty="0" err="1" smtClean="0"/>
              <a:t>papilledema</a:t>
            </a:r>
            <a:r>
              <a:rPr lang="en-US" dirty="0" smtClean="0"/>
              <a:t>, </a:t>
            </a:r>
            <a:r>
              <a:rPr lang="en-US" dirty="0" err="1" smtClean="0"/>
              <a:t>hemiparesis</a:t>
            </a:r>
            <a:r>
              <a:rPr lang="en-US" dirty="0" smtClean="0"/>
              <a:t>, ataxia</a:t>
            </a:r>
            <a:endParaRPr lang="en-US" dirty="0"/>
          </a:p>
          <a:p>
            <a:pPr lvl="1">
              <a:lnSpc>
                <a:spcPct val="90000"/>
              </a:lnSpc>
            </a:pPr>
            <a:r>
              <a:rPr lang="en-US" dirty="0" smtClean="0">
                <a:solidFill>
                  <a:srgbClr val="FF0000"/>
                </a:solidFill>
              </a:rPr>
              <a:t>worsening </a:t>
            </a:r>
            <a:r>
              <a:rPr lang="en-US" dirty="0" smtClean="0"/>
              <a:t>frequency </a:t>
            </a:r>
            <a:r>
              <a:rPr lang="en-US" dirty="0"/>
              <a:t>/ severity </a:t>
            </a:r>
            <a:endParaRPr lang="en-US" dirty="0" smtClean="0"/>
          </a:p>
          <a:p>
            <a:pPr lvl="1">
              <a:lnSpc>
                <a:spcPct val="90000"/>
              </a:lnSpc>
            </a:pPr>
            <a:r>
              <a:rPr lang="en-US" dirty="0" smtClean="0">
                <a:solidFill>
                  <a:srgbClr val="FF0000"/>
                </a:solidFill>
              </a:rPr>
              <a:t>worse with </a:t>
            </a:r>
            <a:r>
              <a:rPr lang="en-US" dirty="0" err="1" smtClean="0">
                <a:solidFill>
                  <a:srgbClr val="FF0000"/>
                </a:solidFill>
              </a:rPr>
              <a:t>valsalva</a:t>
            </a:r>
            <a:r>
              <a:rPr lang="en-US" dirty="0" smtClean="0">
                <a:solidFill>
                  <a:srgbClr val="FF0000"/>
                </a:solidFill>
              </a:rPr>
              <a:t>  (coughing, straining)</a:t>
            </a:r>
            <a:endParaRPr lang="en-US" dirty="0">
              <a:solidFill>
                <a:srgbClr val="FF0000"/>
              </a:solidFill>
            </a:endParaRPr>
          </a:p>
          <a:p>
            <a:pPr lvl="1">
              <a:lnSpc>
                <a:spcPct val="90000"/>
              </a:lnSpc>
            </a:pPr>
            <a:r>
              <a:rPr lang="en-US" dirty="0" smtClean="0">
                <a:solidFill>
                  <a:srgbClr val="FF0000"/>
                </a:solidFill>
              </a:rPr>
              <a:t>awakens </a:t>
            </a:r>
            <a:r>
              <a:rPr lang="en-US" dirty="0">
                <a:solidFill>
                  <a:srgbClr val="FF0000"/>
                </a:solidFill>
              </a:rPr>
              <a:t>from </a:t>
            </a:r>
            <a:r>
              <a:rPr lang="en-US" dirty="0" smtClean="0">
                <a:solidFill>
                  <a:srgbClr val="FF0000"/>
                </a:solidFill>
              </a:rPr>
              <a:t>sleep, worse in the morning, AM vomiting</a:t>
            </a:r>
            <a:endParaRPr lang="en-US" dirty="0">
              <a:solidFill>
                <a:srgbClr val="FF0000"/>
              </a:solidFill>
            </a:endParaRPr>
          </a:p>
          <a:p>
            <a:pPr lvl="1">
              <a:lnSpc>
                <a:spcPct val="90000"/>
              </a:lnSpc>
            </a:pPr>
            <a:r>
              <a:rPr lang="en-US" dirty="0">
                <a:solidFill>
                  <a:srgbClr val="FF0000"/>
                </a:solidFill>
              </a:rPr>
              <a:t>at-risk </a:t>
            </a:r>
            <a:r>
              <a:rPr lang="en-US" dirty="0" err="1">
                <a:solidFill>
                  <a:srgbClr val="FF0000"/>
                </a:solidFill>
              </a:rPr>
              <a:t>hx</a:t>
            </a:r>
            <a:r>
              <a:rPr lang="en-US" dirty="0">
                <a:solidFill>
                  <a:srgbClr val="FF0000"/>
                </a:solidFill>
              </a:rPr>
              <a:t> or condition:  </a:t>
            </a:r>
            <a:r>
              <a:rPr lang="en-US" dirty="0"/>
              <a:t>VPS, </a:t>
            </a:r>
            <a:r>
              <a:rPr lang="en-US" dirty="0" err="1"/>
              <a:t>neurocutaneous</a:t>
            </a:r>
            <a:r>
              <a:rPr lang="en-US" dirty="0"/>
              <a:t> disorder</a:t>
            </a:r>
          </a:p>
          <a:p>
            <a:pPr lvl="1">
              <a:lnSpc>
                <a:spcPct val="90000"/>
              </a:lnSpc>
            </a:pPr>
            <a:endParaRPr lang="en-US" dirty="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791200" y="6019800"/>
            <a:ext cx="2971800" cy="838200"/>
          </a:xfrm>
          <a:prstGeom prst="rect">
            <a:avLst/>
          </a:prstGeom>
          <a:noFill/>
          <a:ln w="12700" cap="sq" cmpd="sng" algn="ctr">
            <a:solidFill>
              <a:srgbClr val="00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sng" strike="noStrike" cap="none" normalizeH="0" baseline="0" smtClean="0">
              <a:ln>
                <a:noFill/>
              </a:ln>
              <a:solidFill>
                <a:schemeClr val="tx1"/>
              </a:solidFill>
              <a:effectLst/>
              <a:latin typeface="Arial" charset="0"/>
            </a:endParaRPr>
          </a:p>
        </p:txBody>
      </p:sp>
      <p:sp>
        <p:nvSpPr>
          <p:cNvPr id="47107" name="Rectangle 3"/>
          <p:cNvSpPr>
            <a:spLocks noGrp="1" noChangeArrowheads="1"/>
          </p:cNvSpPr>
          <p:nvPr>
            <p:ph type="body" idx="1"/>
          </p:nvPr>
        </p:nvSpPr>
        <p:spPr>
          <a:xfrm>
            <a:off x="0" y="609600"/>
            <a:ext cx="8915400" cy="5867400"/>
          </a:xfrm>
        </p:spPr>
        <p:txBody>
          <a:bodyPr/>
          <a:lstStyle/>
          <a:p>
            <a:pPr>
              <a:lnSpc>
                <a:spcPct val="90000"/>
              </a:lnSpc>
            </a:pPr>
            <a:r>
              <a:rPr lang="en-US" sz="2800" dirty="0">
                <a:solidFill>
                  <a:srgbClr val="FF0000"/>
                </a:solidFill>
              </a:rPr>
              <a:t>Secondary “symptomatic” headache</a:t>
            </a:r>
          </a:p>
          <a:p>
            <a:pPr>
              <a:lnSpc>
                <a:spcPct val="90000"/>
              </a:lnSpc>
            </a:pPr>
            <a:endParaRPr lang="en-US" sz="2400" dirty="0">
              <a:solidFill>
                <a:srgbClr val="FF0000"/>
              </a:solidFill>
            </a:endParaRPr>
          </a:p>
          <a:p>
            <a:pPr lvl="1">
              <a:lnSpc>
                <a:spcPct val="90000"/>
              </a:lnSpc>
            </a:pPr>
            <a:r>
              <a:rPr lang="en-US" sz="2400" dirty="0">
                <a:solidFill>
                  <a:srgbClr val="FF0000"/>
                </a:solidFill>
              </a:rPr>
              <a:t>Increased intracranial pressure</a:t>
            </a:r>
            <a:r>
              <a:rPr lang="en-US" sz="2400" dirty="0"/>
              <a:t> (brain tumor, brain abscess, hemorrhage, </a:t>
            </a:r>
            <a:r>
              <a:rPr lang="en-US" sz="2400" dirty="0" smtClean="0"/>
              <a:t>hydrocephalus, VPS malfunction,</a:t>
            </a:r>
          </a:p>
          <a:p>
            <a:pPr lvl="1">
              <a:lnSpc>
                <a:spcPct val="90000"/>
              </a:lnSpc>
              <a:buNone/>
            </a:pPr>
            <a:r>
              <a:rPr lang="en-US" sz="2400" dirty="0" smtClean="0"/>
              <a:t>    meningitis, </a:t>
            </a:r>
            <a:r>
              <a:rPr lang="en-US" sz="2400" dirty="0" err="1" smtClean="0">
                <a:solidFill>
                  <a:srgbClr val="00FF00"/>
                </a:solidFill>
              </a:rPr>
              <a:t>pseudotumor</a:t>
            </a:r>
            <a:r>
              <a:rPr lang="en-US" sz="2400" dirty="0" smtClean="0">
                <a:solidFill>
                  <a:srgbClr val="00FF00"/>
                </a:solidFill>
              </a:rPr>
              <a:t>*</a:t>
            </a:r>
            <a:r>
              <a:rPr lang="en-US" sz="2400" dirty="0" smtClean="0"/>
              <a:t>)</a:t>
            </a:r>
            <a:endParaRPr lang="en-US" sz="2400" dirty="0"/>
          </a:p>
          <a:p>
            <a:pPr lvl="1">
              <a:lnSpc>
                <a:spcPct val="90000"/>
              </a:lnSpc>
            </a:pPr>
            <a:r>
              <a:rPr lang="en-US" sz="2400" dirty="0">
                <a:solidFill>
                  <a:srgbClr val="FF0000"/>
                </a:solidFill>
              </a:rPr>
              <a:t>Vascular </a:t>
            </a:r>
            <a:r>
              <a:rPr lang="en-US" sz="2400" dirty="0"/>
              <a:t>(stroke, </a:t>
            </a:r>
            <a:r>
              <a:rPr lang="en-US" sz="2400" dirty="0" err="1"/>
              <a:t>intracerebral</a:t>
            </a:r>
            <a:r>
              <a:rPr lang="en-US" sz="2400" dirty="0"/>
              <a:t> hemorrhage, </a:t>
            </a:r>
            <a:r>
              <a:rPr lang="en-US" sz="2400" dirty="0" err="1"/>
              <a:t>vasculitis</a:t>
            </a:r>
            <a:r>
              <a:rPr lang="en-US" sz="2400" dirty="0"/>
              <a:t>, ruptured aneurysm or AVM)</a:t>
            </a:r>
          </a:p>
          <a:p>
            <a:pPr lvl="1">
              <a:lnSpc>
                <a:spcPct val="90000"/>
              </a:lnSpc>
            </a:pPr>
            <a:r>
              <a:rPr lang="en-US" sz="2400" dirty="0">
                <a:solidFill>
                  <a:srgbClr val="FF0000"/>
                </a:solidFill>
              </a:rPr>
              <a:t>Epilepsy</a:t>
            </a:r>
            <a:r>
              <a:rPr lang="en-US" sz="2400" dirty="0"/>
              <a:t> (</a:t>
            </a:r>
            <a:r>
              <a:rPr lang="en-US" sz="2400" dirty="0" err="1"/>
              <a:t>postictal</a:t>
            </a:r>
            <a:r>
              <a:rPr lang="en-US" sz="2400" dirty="0"/>
              <a:t> or </a:t>
            </a:r>
            <a:r>
              <a:rPr lang="en-US" sz="2400" dirty="0" err="1"/>
              <a:t>ictal</a:t>
            </a:r>
            <a:r>
              <a:rPr lang="en-US" sz="2400" dirty="0"/>
              <a:t>)</a:t>
            </a:r>
          </a:p>
          <a:p>
            <a:pPr lvl="1">
              <a:lnSpc>
                <a:spcPct val="90000"/>
              </a:lnSpc>
            </a:pPr>
            <a:r>
              <a:rPr lang="en-US" sz="2400" dirty="0">
                <a:solidFill>
                  <a:srgbClr val="FF0000"/>
                </a:solidFill>
              </a:rPr>
              <a:t>Head and Neck pathology</a:t>
            </a:r>
            <a:r>
              <a:rPr lang="en-US" sz="2400" dirty="0"/>
              <a:t> (sinusitis, dental abscess, trigeminal neuralgia, TMJ pain, carotid dissection)</a:t>
            </a:r>
          </a:p>
          <a:p>
            <a:pPr lvl="1">
              <a:lnSpc>
                <a:spcPct val="90000"/>
              </a:lnSpc>
            </a:pPr>
            <a:r>
              <a:rPr lang="en-US" sz="2400" dirty="0">
                <a:solidFill>
                  <a:srgbClr val="FF0000"/>
                </a:solidFill>
              </a:rPr>
              <a:t>Systemic Illness</a:t>
            </a:r>
            <a:r>
              <a:rPr lang="en-US" sz="2400" dirty="0"/>
              <a:t> (HTN, DM, cardiac disease-source of emboli/stroke)</a:t>
            </a:r>
          </a:p>
          <a:p>
            <a:pPr lvl="1">
              <a:lnSpc>
                <a:spcPct val="90000"/>
              </a:lnSpc>
            </a:pPr>
            <a:r>
              <a:rPr lang="en-US" sz="2400" dirty="0">
                <a:solidFill>
                  <a:srgbClr val="FF0000"/>
                </a:solidFill>
              </a:rPr>
              <a:t>Drug Use</a:t>
            </a:r>
            <a:r>
              <a:rPr lang="en-US" sz="2400" dirty="0"/>
              <a:t> (analgesic overuse/rebound, drug abuse-cocaine, </a:t>
            </a:r>
            <a:r>
              <a:rPr lang="en-US" sz="2400" dirty="0" err="1"/>
              <a:t>psychostimulants</a:t>
            </a:r>
            <a:r>
              <a:rPr lang="en-US" sz="2400" dirty="0"/>
              <a:t>, OCPs, steroids)</a:t>
            </a:r>
          </a:p>
          <a:p>
            <a:pPr lvl="1">
              <a:lnSpc>
                <a:spcPct val="90000"/>
              </a:lnSpc>
            </a:pPr>
            <a:r>
              <a:rPr lang="en-US" sz="2400" dirty="0">
                <a:solidFill>
                  <a:srgbClr val="FF0000"/>
                </a:solidFill>
              </a:rPr>
              <a:t>Psychological</a:t>
            </a:r>
            <a:r>
              <a:rPr lang="en-US" sz="2400" dirty="0"/>
              <a:t> (depression)</a:t>
            </a:r>
          </a:p>
        </p:txBody>
      </p:sp>
      <p:sp>
        <p:nvSpPr>
          <p:cNvPr id="3" name="TextBox 2"/>
          <p:cNvSpPr txBox="1"/>
          <p:nvPr/>
        </p:nvSpPr>
        <p:spPr>
          <a:xfrm>
            <a:off x="5943600" y="6096000"/>
            <a:ext cx="2863284" cy="707886"/>
          </a:xfrm>
          <a:prstGeom prst="rect">
            <a:avLst/>
          </a:prstGeom>
          <a:noFill/>
        </p:spPr>
        <p:txBody>
          <a:bodyPr wrap="none" rtlCol="0">
            <a:spAutoFit/>
          </a:bodyPr>
          <a:lstStyle/>
          <a:p>
            <a:r>
              <a:rPr lang="en-US" sz="2000" u="none" dirty="0" smtClean="0">
                <a:solidFill>
                  <a:srgbClr val="00FF00"/>
                </a:solidFill>
              </a:rPr>
              <a:t>scan will be normal, but</a:t>
            </a:r>
          </a:p>
          <a:p>
            <a:r>
              <a:rPr lang="en-US" sz="2000" u="none" dirty="0" smtClean="0">
                <a:solidFill>
                  <a:srgbClr val="00FF00"/>
                </a:solidFill>
              </a:rPr>
              <a:t>+ </a:t>
            </a:r>
            <a:r>
              <a:rPr lang="en-US" sz="2000" u="none" dirty="0" err="1" smtClean="0">
                <a:solidFill>
                  <a:srgbClr val="00FF00"/>
                </a:solidFill>
              </a:rPr>
              <a:t>papilledema</a:t>
            </a:r>
            <a:endParaRPr lang="en-US" sz="2000" u="none" dirty="0">
              <a:solidFill>
                <a:srgbClr val="00FF00"/>
              </a:solidFill>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0" y="228600"/>
            <a:ext cx="8915400" cy="6172200"/>
          </a:xfrm>
        </p:spPr>
        <p:txBody>
          <a:bodyPr/>
          <a:lstStyle/>
          <a:p>
            <a:r>
              <a:rPr lang="en-US" sz="2400" dirty="0">
                <a:solidFill>
                  <a:srgbClr val="FF0000"/>
                </a:solidFill>
              </a:rPr>
              <a:t>NEUROIMAGING</a:t>
            </a:r>
            <a:r>
              <a:rPr lang="en-US" sz="2400" dirty="0"/>
              <a:t> for headache </a:t>
            </a:r>
            <a:r>
              <a:rPr lang="en-US" sz="2400" dirty="0" smtClean="0">
                <a:solidFill>
                  <a:srgbClr val="FF0000"/>
                </a:solidFill>
              </a:rPr>
              <a:t>(</a:t>
            </a:r>
            <a:r>
              <a:rPr lang="en-US" sz="2400" u="sng" dirty="0" smtClean="0">
                <a:solidFill>
                  <a:srgbClr val="FF0000"/>
                </a:solidFill>
              </a:rPr>
              <a:t>before</a:t>
            </a:r>
            <a:r>
              <a:rPr lang="en-US" sz="2400" dirty="0" smtClean="0">
                <a:solidFill>
                  <a:srgbClr val="FF0000"/>
                </a:solidFill>
              </a:rPr>
              <a:t> LP</a:t>
            </a:r>
            <a:r>
              <a:rPr lang="en-US" sz="2400" dirty="0">
                <a:solidFill>
                  <a:srgbClr val="FF0000"/>
                </a:solidFill>
              </a:rPr>
              <a:t>)</a:t>
            </a:r>
            <a:r>
              <a:rPr lang="en-US" sz="2400" dirty="0"/>
              <a:t> if:</a:t>
            </a:r>
          </a:p>
          <a:p>
            <a:endParaRPr lang="en-US" sz="2400" dirty="0"/>
          </a:p>
          <a:p>
            <a:pPr lvl="1"/>
            <a:r>
              <a:rPr lang="en-US" sz="2400" dirty="0">
                <a:solidFill>
                  <a:srgbClr val="FF0000"/>
                </a:solidFill>
              </a:rPr>
              <a:t>abnormal</a:t>
            </a:r>
            <a:r>
              <a:rPr lang="en-US" sz="2400" dirty="0"/>
              <a:t> neurologic </a:t>
            </a:r>
            <a:r>
              <a:rPr lang="en-US" sz="2400" dirty="0">
                <a:solidFill>
                  <a:srgbClr val="FF0000"/>
                </a:solidFill>
              </a:rPr>
              <a:t>exam </a:t>
            </a:r>
          </a:p>
          <a:p>
            <a:pPr lvl="2"/>
            <a:r>
              <a:rPr lang="en-US" sz="2200" dirty="0"/>
              <a:t>altered mental status</a:t>
            </a:r>
          </a:p>
          <a:p>
            <a:pPr lvl="2"/>
            <a:r>
              <a:rPr lang="en-US" sz="2200" dirty="0" err="1"/>
              <a:t>papilledema</a:t>
            </a:r>
            <a:r>
              <a:rPr lang="en-US" sz="2200" dirty="0"/>
              <a:t>, VI nerve palsy, </a:t>
            </a:r>
            <a:r>
              <a:rPr lang="en-US" sz="2200" dirty="0" err="1"/>
              <a:t>diplopia</a:t>
            </a:r>
            <a:r>
              <a:rPr lang="en-US" sz="2200" dirty="0"/>
              <a:t>, new onset strabismus </a:t>
            </a:r>
          </a:p>
          <a:p>
            <a:pPr lvl="2"/>
            <a:r>
              <a:rPr lang="en-US" sz="2200" dirty="0"/>
              <a:t>focal findings (</a:t>
            </a:r>
            <a:r>
              <a:rPr lang="en-US" sz="2200" dirty="0" err="1"/>
              <a:t>hemiparesis</a:t>
            </a:r>
            <a:r>
              <a:rPr lang="en-US" sz="2200" dirty="0"/>
              <a:t>)</a:t>
            </a:r>
          </a:p>
          <a:p>
            <a:pPr lvl="2"/>
            <a:r>
              <a:rPr lang="en-US" sz="2200" dirty="0" err="1"/>
              <a:t>nuchal</a:t>
            </a:r>
            <a:r>
              <a:rPr lang="en-US" sz="2200" dirty="0"/>
              <a:t> rigidity, fever  </a:t>
            </a:r>
          </a:p>
          <a:p>
            <a:pPr lvl="1"/>
            <a:r>
              <a:rPr lang="en-US" sz="2400" dirty="0">
                <a:solidFill>
                  <a:srgbClr val="FF0000"/>
                </a:solidFill>
              </a:rPr>
              <a:t>change</a:t>
            </a:r>
            <a:r>
              <a:rPr lang="en-US" sz="2400" dirty="0"/>
              <a:t> in headache frequency, intensity, type</a:t>
            </a:r>
          </a:p>
          <a:p>
            <a:pPr lvl="1"/>
            <a:r>
              <a:rPr lang="en-US" sz="2400" dirty="0"/>
              <a:t>studies of choice:</a:t>
            </a:r>
          </a:p>
          <a:p>
            <a:pPr lvl="2"/>
            <a:r>
              <a:rPr lang="en-US" sz="2200" dirty="0">
                <a:solidFill>
                  <a:srgbClr val="FF0000"/>
                </a:solidFill>
              </a:rPr>
              <a:t>CT</a:t>
            </a:r>
            <a:r>
              <a:rPr lang="en-US" sz="2200" dirty="0"/>
              <a:t> – </a:t>
            </a:r>
            <a:r>
              <a:rPr lang="en-US" sz="2200" dirty="0">
                <a:solidFill>
                  <a:srgbClr val="FF0000"/>
                </a:solidFill>
              </a:rPr>
              <a:t>BONE</a:t>
            </a:r>
            <a:r>
              <a:rPr lang="en-US" sz="2200" dirty="0"/>
              <a:t> </a:t>
            </a:r>
            <a:r>
              <a:rPr lang="en-US" sz="2200" dirty="0" smtClean="0"/>
              <a:t>(skull fracture), </a:t>
            </a:r>
            <a:r>
              <a:rPr lang="en-US" sz="2200" dirty="0">
                <a:solidFill>
                  <a:srgbClr val="FF0000"/>
                </a:solidFill>
              </a:rPr>
              <a:t>BLOOD</a:t>
            </a:r>
            <a:r>
              <a:rPr lang="en-US" sz="2200" dirty="0"/>
              <a:t> </a:t>
            </a:r>
            <a:r>
              <a:rPr lang="en-US" sz="2200" dirty="0" smtClean="0"/>
              <a:t>(intracranial hemorrhage), ventricles (hydrocephalus), </a:t>
            </a:r>
            <a:r>
              <a:rPr lang="en-US" sz="2200" dirty="0"/>
              <a:t>sinuses, mass lesions, </a:t>
            </a:r>
            <a:r>
              <a:rPr lang="en-US" sz="2200" dirty="0">
                <a:solidFill>
                  <a:srgbClr val="FF0000"/>
                </a:solidFill>
              </a:rPr>
              <a:t>EMERGENCY</a:t>
            </a:r>
            <a:r>
              <a:rPr lang="en-US" sz="2200" dirty="0"/>
              <a:t> </a:t>
            </a:r>
            <a:r>
              <a:rPr lang="en-US" sz="2200" dirty="0" smtClean="0"/>
              <a:t>(altered MS)</a:t>
            </a:r>
            <a:endParaRPr lang="en-US" sz="2200" dirty="0"/>
          </a:p>
          <a:p>
            <a:pPr lvl="2"/>
            <a:r>
              <a:rPr lang="en-US" sz="2200" dirty="0">
                <a:solidFill>
                  <a:srgbClr val="FF0000"/>
                </a:solidFill>
              </a:rPr>
              <a:t>MRI</a:t>
            </a:r>
            <a:r>
              <a:rPr lang="en-US" sz="2200" dirty="0"/>
              <a:t> – hydrocephalus, sinuses, mass lesions, </a:t>
            </a:r>
            <a:r>
              <a:rPr lang="en-US" sz="2200" dirty="0">
                <a:solidFill>
                  <a:srgbClr val="FF0000"/>
                </a:solidFill>
              </a:rPr>
              <a:t>acute</a:t>
            </a:r>
            <a:r>
              <a:rPr lang="en-US" sz="2200" dirty="0"/>
              <a:t> </a:t>
            </a:r>
            <a:r>
              <a:rPr lang="en-US" sz="2200" dirty="0">
                <a:solidFill>
                  <a:srgbClr val="FF0000"/>
                </a:solidFill>
              </a:rPr>
              <a:t>STROKE</a:t>
            </a:r>
            <a:r>
              <a:rPr lang="en-US" sz="2200" dirty="0"/>
              <a:t>, vascular malformation </a:t>
            </a:r>
          </a:p>
          <a:p>
            <a:pPr lvl="2"/>
            <a:r>
              <a:rPr lang="en-US" sz="2200" dirty="0">
                <a:solidFill>
                  <a:srgbClr val="FF0000"/>
                </a:solidFill>
              </a:rPr>
              <a:t>LP</a:t>
            </a:r>
            <a:r>
              <a:rPr lang="en-US" sz="2200" dirty="0"/>
              <a:t> – NOT with focal mass lesion on CT or MRI, but OK for </a:t>
            </a:r>
            <a:r>
              <a:rPr lang="en-US" sz="2200" dirty="0" err="1"/>
              <a:t>pseudotumor</a:t>
            </a:r>
            <a:r>
              <a:rPr lang="en-US" sz="2200" dirty="0"/>
              <a:t>, meningitis, subarachnoid hemorrhage </a:t>
            </a:r>
            <a:r>
              <a:rPr lang="en-US" sz="2200" dirty="0">
                <a:solidFill>
                  <a:srgbClr val="FF0000"/>
                </a:solidFill>
              </a:rPr>
              <a:t>after CT</a:t>
            </a:r>
            <a:r>
              <a:rPr lang="en-US" sz="2200" dirty="0"/>
              <a:t> </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brain_tumor"/>
          <p:cNvPicPr>
            <a:picLocks noChangeAspect="1" noChangeArrowheads="1"/>
          </p:cNvPicPr>
          <p:nvPr/>
        </p:nvPicPr>
        <p:blipFill>
          <a:blip r:embed="rId4" cstate="print"/>
          <a:srcRect/>
          <a:stretch>
            <a:fillRect/>
          </a:stretch>
        </p:blipFill>
        <p:spPr bwMode="auto">
          <a:xfrm>
            <a:off x="3429000" y="685800"/>
            <a:ext cx="4983163" cy="5715000"/>
          </a:xfrm>
          <a:prstGeom prst="rect">
            <a:avLst/>
          </a:prstGeom>
          <a:noFill/>
        </p:spPr>
      </p:pic>
      <p:sp>
        <p:nvSpPr>
          <p:cNvPr id="67589" name="Text Box 5"/>
          <p:cNvSpPr txBox="1">
            <a:spLocks noChangeArrowheads="1"/>
          </p:cNvSpPr>
          <p:nvPr/>
        </p:nvSpPr>
        <p:spPr bwMode="auto">
          <a:xfrm>
            <a:off x="152400" y="2362200"/>
            <a:ext cx="3692036" cy="5262979"/>
          </a:xfrm>
          <a:prstGeom prst="rect">
            <a:avLst/>
          </a:prstGeom>
          <a:noFill/>
          <a:ln w="12700" cap="sq">
            <a:noFill/>
            <a:miter lim="800000"/>
            <a:headEnd type="none" w="sm" len="sm"/>
            <a:tailEnd type="none" w="sm" len="sm"/>
          </a:ln>
          <a:effectLst/>
        </p:spPr>
        <p:txBody>
          <a:bodyPr wrap="none">
            <a:spAutoFit/>
          </a:bodyPr>
          <a:lstStyle/>
          <a:p>
            <a:r>
              <a:rPr lang="en-US" sz="2400" u="none" dirty="0"/>
              <a:t>CT of the brain </a:t>
            </a:r>
          </a:p>
          <a:p>
            <a:r>
              <a:rPr lang="en-US" sz="2400" u="none" dirty="0" smtClean="0"/>
              <a:t>with contrast:</a:t>
            </a:r>
          </a:p>
          <a:p>
            <a:endParaRPr lang="en-US" sz="2400" u="none" dirty="0"/>
          </a:p>
          <a:p>
            <a:r>
              <a:rPr lang="en-US" sz="2400" u="none" dirty="0" smtClean="0">
                <a:solidFill>
                  <a:srgbClr val="FF0000"/>
                </a:solidFill>
              </a:rPr>
              <a:t>- enhancing tumor</a:t>
            </a:r>
            <a:r>
              <a:rPr lang="en-US" sz="2400" u="none" dirty="0" smtClean="0"/>
              <a:t> </a:t>
            </a:r>
          </a:p>
          <a:p>
            <a:r>
              <a:rPr lang="en-US" sz="2400" u="none" dirty="0" smtClean="0"/>
              <a:t>(</a:t>
            </a:r>
            <a:r>
              <a:rPr lang="en-US" sz="2400" u="none" dirty="0"/>
              <a:t>the </a:t>
            </a:r>
            <a:r>
              <a:rPr lang="en-US" sz="2400" u="none" dirty="0" smtClean="0"/>
              <a:t>white mass</a:t>
            </a:r>
            <a:r>
              <a:rPr lang="en-US" sz="2400" u="none" dirty="0"/>
              <a:t>) with </a:t>
            </a:r>
            <a:endParaRPr lang="en-US" sz="2400" u="none" dirty="0" smtClean="0"/>
          </a:p>
          <a:p>
            <a:r>
              <a:rPr lang="en-US" sz="2400" u="none" dirty="0" smtClean="0">
                <a:solidFill>
                  <a:srgbClr val="FF0000"/>
                </a:solidFill>
              </a:rPr>
              <a:t>surrounding edema</a:t>
            </a:r>
            <a:r>
              <a:rPr lang="en-US" sz="2400" u="none" dirty="0" smtClean="0"/>
              <a:t> (the </a:t>
            </a:r>
          </a:p>
          <a:p>
            <a:r>
              <a:rPr lang="en-US" sz="2400" u="none" dirty="0" smtClean="0"/>
              <a:t>darkened region </a:t>
            </a:r>
          </a:p>
          <a:p>
            <a:r>
              <a:rPr lang="en-US" sz="2400" u="none" dirty="0" smtClean="0"/>
              <a:t>surrounding </a:t>
            </a:r>
            <a:r>
              <a:rPr lang="en-US" sz="2400" u="none" dirty="0"/>
              <a:t>the </a:t>
            </a:r>
            <a:r>
              <a:rPr lang="en-US" sz="2400" u="none" dirty="0" smtClean="0"/>
              <a:t>tumor) </a:t>
            </a:r>
          </a:p>
          <a:p>
            <a:endParaRPr lang="en-US" sz="2400" u="none" dirty="0" smtClean="0"/>
          </a:p>
          <a:p>
            <a:r>
              <a:rPr lang="en-US" sz="2400" u="none" dirty="0" smtClean="0">
                <a:solidFill>
                  <a:srgbClr val="FF0000"/>
                </a:solidFill>
              </a:rPr>
              <a:t>- mild effacement</a:t>
            </a:r>
          </a:p>
          <a:p>
            <a:r>
              <a:rPr lang="en-US" sz="2400" u="none" dirty="0" smtClean="0"/>
              <a:t>of the left lateral </a:t>
            </a:r>
            <a:r>
              <a:rPr lang="en-US" sz="2400" u="none" dirty="0" smtClean="0">
                <a:solidFill>
                  <a:srgbClr val="FF0000"/>
                </a:solidFill>
              </a:rPr>
              <a:t>ventricle</a:t>
            </a:r>
            <a:endParaRPr lang="en-US" sz="2400" u="none" dirty="0"/>
          </a:p>
          <a:p>
            <a:endParaRPr lang="en-US" sz="2400" u="none" dirty="0"/>
          </a:p>
          <a:p>
            <a:endParaRPr lang="en-US" sz="2400" u="none" dirty="0"/>
          </a:p>
          <a:p>
            <a:endParaRPr lang="en-US" sz="2400" u="none" dirty="0"/>
          </a:p>
        </p:txBody>
      </p:sp>
      <p:sp>
        <p:nvSpPr>
          <p:cNvPr id="67590" name="Text Box 6"/>
          <p:cNvSpPr txBox="1">
            <a:spLocks noChangeArrowheads="1"/>
          </p:cNvSpPr>
          <p:nvPr/>
        </p:nvSpPr>
        <p:spPr bwMode="auto">
          <a:xfrm>
            <a:off x="304800" y="609600"/>
            <a:ext cx="2898775" cy="946150"/>
          </a:xfrm>
          <a:prstGeom prst="rect">
            <a:avLst/>
          </a:prstGeom>
          <a:noFill/>
          <a:ln w="12700" cap="sq">
            <a:noFill/>
            <a:miter lim="800000"/>
            <a:headEnd type="none" w="sm" len="sm"/>
            <a:tailEnd type="none" w="sm" len="sm"/>
          </a:ln>
          <a:effectLst/>
        </p:spPr>
        <p:txBody>
          <a:bodyPr wrap="none">
            <a:spAutoFit/>
          </a:bodyPr>
          <a:lstStyle/>
          <a:p>
            <a:r>
              <a:rPr lang="en-US" sz="2800" u="none">
                <a:solidFill>
                  <a:srgbClr val="FF0000"/>
                </a:solidFill>
              </a:rPr>
              <a:t>Headache due to</a:t>
            </a:r>
          </a:p>
          <a:p>
            <a:r>
              <a:rPr lang="en-US" sz="2800" u="none">
                <a:solidFill>
                  <a:srgbClr val="FF0000"/>
                </a:solidFill>
              </a:rPr>
              <a:t>   Brain Tumor</a:t>
            </a:r>
            <a:r>
              <a:rPr lang="en-US" sz="2400" u="none">
                <a:solidFill>
                  <a:srgbClr val="FF0000"/>
                </a:solidFill>
              </a:rPr>
              <a:t> </a:t>
            </a: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epidural"/>
          <p:cNvPicPr>
            <a:picLocks noChangeAspect="1" noChangeArrowheads="1"/>
          </p:cNvPicPr>
          <p:nvPr/>
        </p:nvPicPr>
        <p:blipFill>
          <a:blip r:embed="rId4" cstate="print"/>
          <a:srcRect/>
          <a:stretch>
            <a:fillRect/>
          </a:stretch>
        </p:blipFill>
        <p:spPr bwMode="auto">
          <a:xfrm>
            <a:off x="-381000" y="2714625"/>
            <a:ext cx="4419600" cy="4143375"/>
          </a:xfrm>
          <a:prstGeom prst="rect">
            <a:avLst/>
          </a:prstGeom>
          <a:noFill/>
          <a:ln w="9525">
            <a:noFill/>
            <a:miter lim="800000"/>
            <a:headEnd/>
            <a:tailEnd/>
          </a:ln>
          <a:effectLst/>
        </p:spPr>
      </p:pic>
      <p:pic>
        <p:nvPicPr>
          <p:cNvPr id="69637" name="Picture 5" descr="hematoma3a3"/>
          <p:cNvPicPr>
            <a:picLocks noChangeAspect="1" noChangeArrowheads="1"/>
          </p:cNvPicPr>
          <p:nvPr/>
        </p:nvPicPr>
        <p:blipFill>
          <a:blip r:embed="rId5" cstate="print"/>
          <a:srcRect/>
          <a:stretch>
            <a:fillRect/>
          </a:stretch>
        </p:blipFill>
        <p:spPr bwMode="auto">
          <a:xfrm>
            <a:off x="5257800" y="2667000"/>
            <a:ext cx="3449638" cy="4191000"/>
          </a:xfrm>
          <a:prstGeom prst="rect">
            <a:avLst/>
          </a:prstGeom>
          <a:noFill/>
        </p:spPr>
      </p:pic>
      <p:sp>
        <p:nvSpPr>
          <p:cNvPr id="69638" name="Text Box 6"/>
          <p:cNvSpPr txBox="1">
            <a:spLocks noChangeArrowheads="1"/>
          </p:cNvSpPr>
          <p:nvPr/>
        </p:nvSpPr>
        <p:spPr bwMode="auto">
          <a:xfrm>
            <a:off x="533400" y="381000"/>
            <a:ext cx="6783388" cy="519113"/>
          </a:xfrm>
          <a:prstGeom prst="rect">
            <a:avLst/>
          </a:prstGeom>
          <a:noFill/>
          <a:ln w="12700" cap="sq">
            <a:noFill/>
            <a:miter lim="800000"/>
            <a:headEnd type="none" w="sm" len="sm"/>
            <a:tailEnd type="none" w="sm" len="sm"/>
          </a:ln>
          <a:effectLst/>
        </p:spPr>
        <p:txBody>
          <a:bodyPr wrap="none">
            <a:spAutoFit/>
          </a:bodyPr>
          <a:lstStyle/>
          <a:p>
            <a:r>
              <a:rPr lang="en-US" sz="2800" u="none">
                <a:solidFill>
                  <a:srgbClr val="FF0000"/>
                </a:solidFill>
              </a:rPr>
              <a:t>Headache due to Intracranial hemorrhage</a:t>
            </a:r>
          </a:p>
        </p:txBody>
      </p:sp>
      <p:sp>
        <p:nvSpPr>
          <p:cNvPr id="69639" name="Text Box 7"/>
          <p:cNvSpPr txBox="1">
            <a:spLocks noChangeArrowheads="1"/>
          </p:cNvSpPr>
          <p:nvPr/>
        </p:nvSpPr>
        <p:spPr bwMode="auto">
          <a:xfrm>
            <a:off x="0" y="1600200"/>
            <a:ext cx="4920963" cy="646331"/>
          </a:xfrm>
          <a:prstGeom prst="rect">
            <a:avLst/>
          </a:prstGeom>
          <a:noFill/>
          <a:ln w="12700" cap="sq">
            <a:noFill/>
            <a:miter lim="800000"/>
            <a:headEnd type="none" w="sm" len="sm"/>
            <a:tailEnd type="none" w="sm" len="sm"/>
          </a:ln>
          <a:effectLst/>
        </p:spPr>
        <p:txBody>
          <a:bodyPr wrap="none">
            <a:spAutoFit/>
          </a:bodyPr>
          <a:lstStyle/>
          <a:p>
            <a:r>
              <a:rPr lang="en-US" sz="1800" u="none" dirty="0">
                <a:solidFill>
                  <a:srgbClr val="FF0000"/>
                </a:solidFill>
              </a:rPr>
              <a:t>EPIDURAL </a:t>
            </a:r>
            <a:r>
              <a:rPr lang="en-US" sz="1800" u="none" dirty="0"/>
              <a:t>– </a:t>
            </a:r>
            <a:r>
              <a:rPr lang="en-US" sz="1800" u="none" dirty="0" smtClean="0">
                <a:solidFill>
                  <a:srgbClr val="FFFF00"/>
                </a:solidFill>
              </a:rPr>
              <a:t>acute</a:t>
            </a:r>
            <a:r>
              <a:rPr lang="en-US" sz="1800" u="none" dirty="0" smtClean="0"/>
              <a:t> </a:t>
            </a:r>
            <a:r>
              <a:rPr lang="en-US" sz="1800" u="none" dirty="0"/>
              <a:t>(white) </a:t>
            </a:r>
            <a:r>
              <a:rPr lang="en-US" sz="1800" u="none" dirty="0" smtClean="0"/>
              <a:t>lens-shaped blood </a:t>
            </a:r>
          </a:p>
          <a:p>
            <a:r>
              <a:rPr lang="en-US" sz="1800" u="none" dirty="0" smtClean="0"/>
              <a:t>collection causing </a:t>
            </a:r>
            <a:r>
              <a:rPr lang="en-US" sz="1800" u="none" dirty="0"/>
              <a:t>significant mass effect </a:t>
            </a:r>
          </a:p>
        </p:txBody>
      </p:sp>
      <p:sp>
        <p:nvSpPr>
          <p:cNvPr id="69640" name="Rectangle 8"/>
          <p:cNvSpPr>
            <a:spLocks noChangeArrowheads="1"/>
          </p:cNvSpPr>
          <p:nvPr/>
        </p:nvSpPr>
        <p:spPr bwMode="auto">
          <a:xfrm>
            <a:off x="4876800" y="1600200"/>
            <a:ext cx="4572000" cy="646331"/>
          </a:xfrm>
          <a:prstGeom prst="rect">
            <a:avLst/>
          </a:prstGeom>
          <a:noFill/>
          <a:ln w="12700" cap="sq">
            <a:noFill/>
            <a:miter lim="800000"/>
            <a:headEnd type="none" w="sm" len="sm"/>
            <a:tailEnd type="none" w="sm" len="sm"/>
          </a:ln>
          <a:effectLst/>
        </p:spPr>
        <p:txBody>
          <a:bodyPr>
            <a:spAutoFit/>
          </a:bodyPr>
          <a:lstStyle/>
          <a:p>
            <a:r>
              <a:rPr lang="en-US" sz="1800" u="none" dirty="0">
                <a:solidFill>
                  <a:srgbClr val="FF0000"/>
                </a:solidFill>
              </a:rPr>
              <a:t>SUBDURAL </a:t>
            </a:r>
            <a:r>
              <a:rPr lang="en-US" sz="1800" u="none" dirty="0"/>
              <a:t>– </a:t>
            </a:r>
            <a:r>
              <a:rPr lang="en-US" sz="1800" u="none" dirty="0" smtClean="0">
                <a:solidFill>
                  <a:srgbClr val="FFFF00"/>
                </a:solidFill>
              </a:rPr>
              <a:t>sub-acute</a:t>
            </a:r>
            <a:r>
              <a:rPr lang="en-US" sz="1800" u="none" dirty="0" smtClean="0"/>
              <a:t> </a:t>
            </a:r>
            <a:r>
              <a:rPr lang="en-US" sz="1800" u="none" dirty="0"/>
              <a:t>(gray) blood collection </a:t>
            </a:r>
            <a:r>
              <a:rPr lang="en-US" sz="1800" u="none" dirty="0" smtClean="0"/>
              <a:t>with</a:t>
            </a:r>
            <a:r>
              <a:rPr lang="en-US" sz="1800" u="none" dirty="0"/>
              <a:t> </a:t>
            </a:r>
            <a:r>
              <a:rPr lang="en-US" sz="1800" u="none" dirty="0" smtClean="0"/>
              <a:t>less </a:t>
            </a:r>
            <a:r>
              <a:rPr lang="en-US" sz="1800" u="none" dirty="0"/>
              <a:t>severe mass effect </a:t>
            </a:r>
          </a:p>
        </p:txBody>
      </p:sp>
      <p:sp>
        <p:nvSpPr>
          <p:cNvPr id="69641" name="AutoShape 9"/>
          <p:cNvSpPr>
            <a:spLocks noChangeArrowheads="1"/>
          </p:cNvSpPr>
          <p:nvPr/>
        </p:nvSpPr>
        <p:spPr bwMode="auto">
          <a:xfrm>
            <a:off x="6019800" y="4114800"/>
            <a:ext cx="1066800" cy="381000"/>
          </a:xfrm>
          <a:prstGeom prst="leftArrow">
            <a:avLst>
              <a:gd name="adj1" fmla="val 50000"/>
              <a:gd name="adj2" fmla="val 70000"/>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69642" name="AutoShape 10"/>
          <p:cNvSpPr>
            <a:spLocks noChangeArrowheads="1"/>
          </p:cNvSpPr>
          <p:nvPr/>
        </p:nvSpPr>
        <p:spPr bwMode="auto">
          <a:xfrm>
            <a:off x="1143000" y="5181600"/>
            <a:ext cx="1066800" cy="381000"/>
          </a:xfrm>
          <a:prstGeom prst="leftArrow">
            <a:avLst>
              <a:gd name="adj1" fmla="val 50000"/>
              <a:gd name="adj2" fmla="val 70000"/>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609600" y="1447800"/>
            <a:ext cx="8229600" cy="4411662"/>
          </a:xfrm>
        </p:spPr>
        <p:txBody>
          <a:bodyPr/>
          <a:lstStyle/>
          <a:p>
            <a:pPr>
              <a:lnSpc>
                <a:spcPct val="90000"/>
              </a:lnSpc>
              <a:buFont typeface="Wingdings" pitchFamily="2" charset="2"/>
              <a:buNone/>
            </a:pPr>
            <a:r>
              <a:rPr lang="en-US" sz="2800" dirty="0" smtClean="0"/>
              <a:t>Topics</a:t>
            </a:r>
            <a:endParaRPr lang="en-US" sz="2800" dirty="0"/>
          </a:p>
          <a:p>
            <a:pPr lvl="1">
              <a:lnSpc>
                <a:spcPct val="90000"/>
              </a:lnSpc>
            </a:pPr>
            <a:r>
              <a:rPr lang="en-US" sz="2800" dirty="0">
                <a:solidFill>
                  <a:srgbClr val="00FF00"/>
                </a:solidFill>
              </a:rPr>
              <a:t>Headache</a:t>
            </a:r>
          </a:p>
          <a:p>
            <a:pPr lvl="1">
              <a:lnSpc>
                <a:spcPct val="90000"/>
              </a:lnSpc>
            </a:pPr>
            <a:r>
              <a:rPr lang="en-US" sz="2800" dirty="0">
                <a:solidFill>
                  <a:srgbClr val="CC0099"/>
                </a:solidFill>
              </a:rPr>
              <a:t>Seizures and Epilepsy</a:t>
            </a:r>
          </a:p>
          <a:p>
            <a:pPr lvl="1">
              <a:lnSpc>
                <a:spcPct val="90000"/>
              </a:lnSpc>
            </a:pPr>
            <a:r>
              <a:rPr lang="en-US" sz="2800" dirty="0">
                <a:solidFill>
                  <a:srgbClr val="FFFF00"/>
                </a:solidFill>
              </a:rPr>
              <a:t>Peripheral Nervous System </a:t>
            </a:r>
            <a:r>
              <a:rPr lang="en-US" sz="2800" dirty="0" smtClean="0">
                <a:solidFill>
                  <a:srgbClr val="FFFF00"/>
                </a:solidFill>
              </a:rPr>
              <a:t>Disorders</a:t>
            </a:r>
          </a:p>
          <a:p>
            <a:pPr lvl="1">
              <a:lnSpc>
                <a:spcPct val="90000"/>
              </a:lnSpc>
            </a:pPr>
            <a:r>
              <a:rPr lang="en-US" sz="2800" dirty="0" smtClean="0">
                <a:solidFill>
                  <a:srgbClr val="FF0000"/>
                </a:solidFill>
              </a:rPr>
              <a:t>Radiology </a:t>
            </a:r>
            <a:r>
              <a:rPr lang="en-US" sz="2800" dirty="0">
                <a:solidFill>
                  <a:srgbClr val="FF0000"/>
                </a:solidFill>
              </a:rPr>
              <a:t>and Picture Book </a:t>
            </a:r>
            <a:r>
              <a:rPr lang="en-US" sz="2800" dirty="0" smtClean="0">
                <a:solidFill>
                  <a:srgbClr val="FF0000"/>
                </a:solidFill>
              </a:rPr>
              <a:t>Review</a:t>
            </a:r>
          </a:p>
          <a:p>
            <a:pPr lvl="1">
              <a:lnSpc>
                <a:spcPct val="90000"/>
              </a:lnSpc>
            </a:pPr>
            <a:r>
              <a:rPr lang="en-US" sz="2800" dirty="0" smtClean="0">
                <a:solidFill>
                  <a:srgbClr val="0099FF"/>
                </a:solidFill>
              </a:rPr>
              <a:t>Ataxia</a:t>
            </a:r>
          </a:p>
          <a:p>
            <a:pPr lvl="1">
              <a:lnSpc>
                <a:spcPct val="90000"/>
              </a:lnSpc>
            </a:pPr>
            <a:r>
              <a:rPr lang="en-US" sz="2800" dirty="0" err="1" smtClean="0">
                <a:solidFill>
                  <a:srgbClr val="FF00FF"/>
                </a:solidFill>
              </a:rPr>
              <a:t>Neurocutaneous</a:t>
            </a:r>
            <a:r>
              <a:rPr lang="en-US" sz="2800" dirty="0" smtClean="0">
                <a:solidFill>
                  <a:srgbClr val="FF00FF"/>
                </a:solidFill>
              </a:rPr>
              <a:t> Syndromes</a:t>
            </a:r>
            <a:endParaRPr lang="en-US" sz="2800" dirty="0">
              <a:solidFill>
                <a:srgbClr val="0099FF"/>
              </a:solidFill>
            </a:endParaRPr>
          </a:p>
          <a:p>
            <a:pPr lvl="1">
              <a:lnSpc>
                <a:spcPct val="90000"/>
              </a:lnSpc>
            </a:pPr>
            <a:r>
              <a:rPr lang="en-US" sz="2800" dirty="0" smtClean="0">
                <a:solidFill>
                  <a:srgbClr val="00FF00"/>
                </a:solidFill>
              </a:rPr>
              <a:t>Review questions and answers</a:t>
            </a:r>
            <a:endParaRPr lang="en-US" sz="2800" dirty="0">
              <a:solidFill>
                <a:srgbClr val="00FF00"/>
              </a:solidFill>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avm"/>
          <p:cNvPicPr>
            <a:picLocks noChangeAspect="1" noChangeArrowheads="1"/>
          </p:cNvPicPr>
          <p:nvPr/>
        </p:nvPicPr>
        <p:blipFill>
          <a:blip r:embed="rId4" cstate="print"/>
          <a:srcRect/>
          <a:stretch>
            <a:fillRect/>
          </a:stretch>
        </p:blipFill>
        <p:spPr bwMode="auto">
          <a:xfrm>
            <a:off x="2286000" y="152400"/>
            <a:ext cx="6858000" cy="6465888"/>
          </a:xfrm>
          <a:prstGeom prst="rect">
            <a:avLst/>
          </a:prstGeom>
          <a:noFill/>
        </p:spPr>
      </p:pic>
      <p:sp>
        <p:nvSpPr>
          <p:cNvPr id="70659" name="Text Box 3"/>
          <p:cNvSpPr txBox="1">
            <a:spLocks noChangeArrowheads="1"/>
          </p:cNvSpPr>
          <p:nvPr/>
        </p:nvSpPr>
        <p:spPr bwMode="auto">
          <a:xfrm>
            <a:off x="3276600" y="609600"/>
            <a:ext cx="762000" cy="369332"/>
          </a:xfrm>
          <a:prstGeom prst="rect">
            <a:avLst/>
          </a:prstGeom>
          <a:noFill/>
          <a:ln w="12700" cap="sq">
            <a:noFill/>
            <a:miter lim="800000"/>
            <a:headEnd type="none" w="sm" len="sm"/>
            <a:tailEnd type="none" w="sm" len="sm"/>
          </a:ln>
          <a:effectLst/>
        </p:spPr>
        <p:txBody>
          <a:bodyPr wrap="square">
            <a:spAutoFit/>
          </a:bodyPr>
          <a:lstStyle/>
          <a:p>
            <a:r>
              <a:rPr lang="en-US" sz="1800" u="none" dirty="0">
                <a:solidFill>
                  <a:srgbClr val="7030A0"/>
                </a:solidFill>
              </a:rPr>
              <a:t>MRI</a:t>
            </a:r>
          </a:p>
        </p:txBody>
      </p:sp>
      <p:sp>
        <p:nvSpPr>
          <p:cNvPr id="70660" name="Text Box 4"/>
          <p:cNvSpPr txBox="1">
            <a:spLocks noChangeArrowheads="1"/>
          </p:cNvSpPr>
          <p:nvPr/>
        </p:nvSpPr>
        <p:spPr bwMode="auto">
          <a:xfrm>
            <a:off x="6400800" y="609600"/>
            <a:ext cx="1693733" cy="369332"/>
          </a:xfrm>
          <a:prstGeom prst="rect">
            <a:avLst/>
          </a:prstGeom>
          <a:noFill/>
          <a:ln w="12700" cap="sq">
            <a:noFill/>
            <a:miter lim="800000"/>
            <a:headEnd type="none" w="sm" len="sm"/>
            <a:tailEnd type="none" w="sm" len="sm"/>
          </a:ln>
          <a:effectLst/>
        </p:spPr>
        <p:txBody>
          <a:bodyPr wrap="none">
            <a:spAutoFit/>
          </a:bodyPr>
          <a:lstStyle/>
          <a:p>
            <a:r>
              <a:rPr lang="en-US" sz="1800" u="none" dirty="0" smtClean="0">
                <a:solidFill>
                  <a:srgbClr val="7030A0"/>
                </a:solidFill>
              </a:rPr>
              <a:t>CT no contrast</a:t>
            </a:r>
            <a:endParaRPr lang="en-US" sz="1800" u="none" dirty="0">
              <a:solidFill>
                <a:srgbClr val="7030A0"/>
              </a:solidFill>
            </a:endParaRPr>
          </a:p>
        </p:txBody>
      </p:sp>
      <p:sp>
        <p:nvSpPr>
          <p:cNvPr id="70661" name="Text Box 5"/>
          <p:cNvSpPr txBox="1">
            <a:spLocks noChangeArrowheads="1"/>
          </p:cNvSpPr>
          <p:nvPr/>
        </p:nvSpPr>
        <p:spPr bwMode="auto">
          <a:xfrm>
            <a:off x="7772400" y="3581400"/>
            <a:ext cx="768350" cy="366713"/>
          </a:xfrm>
          <a:prstGeom prst="rect">
            <a:avLst/>
          </a:prstGeom>
          <a:noFill/>
          <a:ln w="12700" cap="sq">
            <a:noFill/>
            <a:miter lim="800000"/>
            <a:headEnd type="none" w="sm" len="sm"/>
            <a:tailEnd type="none" w="sm" len="sm"/>
          </a:ln>
          <a:effectLst/>
        </p:spPr>
        <p:txBody>
          <a:bodyPr wrap="none">
            <a:spAutoFit/>
          </a:bodyPr>
          <a:lstStyle/>
          <a:p>
            <a:r>
              <a:rPr lang="en-US" sz="1800" u="none">
                <a:solidFill>
                  <a:schemeClr val="bg1"/>
                </a:solidFill>
              </a:rPr>
              <a:t>Angio</a:t>
            </a:r>
          </a:p>
        </p:txBody>
      </p:sp>
      <p:sp>
        <p:nvSpPr>
          <p:cNvPr id="70662" name="Text Box 6"/>
          <p:cNvSpPr txBox="1">
            <a:spLocks noChangeArrowheads="1"/>
          </p:cNvSpPr>
          <p:nvPr/>
        </p:nvSpPr>
        <p:spPr bwMode="auto">
          <a:xfrm>
            <a:off x="0" y="228600"/>
            <a:ext cx="2265363" cy="3081338"/>
          </a:xfrm>
          <a:prstGeom prst="rect">
            <a:avLst/>
          </a:prstGeom>
          <a:noFill/>
          <a:ln w="12700" cap="sq">
            <a:noFill/>
            <a:miter lim="800000"/>
            <a:headEnd type="none" w="sm" len="sm"/>
            <a:tailEnd type="none" w="sm" len="sm"/>
          </a:ln>
          <a:effectLst/>
        </p:spPr>
        <p:txBody>
          <a:bodyPr wrap="none">
            <a:spAutoFit/>
          </a:bodyPr>
          <a:lstStyle/>
          <a:p>
            <a:r>
              <a:rPr lang="en-US" sz="2800" u="none">
                <a:solidFill>
                  <a:srgbClr val="FF0000"/>
                </a:solidFill>
              </a:rPr>
              <a:t>Headache</a:t>
            </a:r>
          </a:p>
          <a:p>
            <a:r>
              <a:rPr lang="en-US" sz="2800" u="none">
                <a:solidFill>
                  <a:srgbClr val="FF0000"/>
                </a:solidFill>
              </a:rPr>
              <a:t>due to </a:t>
            </a:r>
          </a:p>
          <a:p>
            <a:r>
              <a:rPr lang="en-US" sz="2800" u="none">
                <a:solidFill>
                  <a:srgbClr val="FF0000"/>
                </a:solidFill>
              </a:rPr>
              <a:t>Intracranial</a:t>
            </a:r>
          </a:p>
          <a:p>
            <a:r>
              <a:rPr lang="en-US" sz="2800" u="none">
                <a:solidFill>
                  <a:srgbClr val="FF0000"/>
                </a:solidFill>
              </a:rPr>
              <a:t>Hemorrhage:</a:t>
            </a:r>
          </a:p>
          <a:p>
            <a:endParaRPr lang="en-US" sz="2800" u="none"/>
          </a:p>
          <a:p>
            <a:r>
              <a:rPr lang="en-US" sz="2800" u="none">
                <a:solidFill>
                  <a:srgbClr val="FF0000"/>
                </a:solidFill>
              </a:rPr>
              <a:t>Ruptured</a:t>
            </a:r>
          </a:p>
          <a:p>
            <a:r>
              <a:rPr lang="en-US" sz="2800" u="none">
                <a:solidFill>
                  <a:srgbClr val="FF0000"/>
                </a:solidFill>
              </a:rPr>
              <a:t>AVM</a:t>
            </a:r>
          </a:p>
        </p:txBody>
      </p:sp>
      <p:sp>
        <p:nvSpPr>
          <p:cNvPr id="70663" name="Text Box 7"/>
          <p:cNvSpPr txBox="1">
            <a:spLocks noChangeArrowheads="1"/>
          </p:cNvSpPr>
          <p:nvPr/>
        </p:nvSpPr>
        <p:spPr bwMode="auto">
          <a:xfrm>
            <a:off x="2498725" y="3621088"/>
            <a:ext cx="2287588" cy="1917700"/>
          </a:xfrm>
          <a:prstGeom prst="rect">
            <a:avLst/>
          </a:prstGeom>
          <a:noFill/>
          <a:ln w="12700" cap="sq">
            <a:noFill/>
            <a:miter lim="800000"/>
            <a:headEnd type="none" w="sm" len="sm"/>
            <a:tailEnd type="none" w="sm" len="sm"/>
          </a:ln>
          <a:effectLst/>
        </p:spPr>
        <p:txBody>
          <a:bodyPr wrap="none">
            <a:spAutoFit/>
          </a:bodyPr>
          <a:lstStyle/>
          <a:p>
            <a:r>
              <a:rPr lang="en-US" sz="2400" u="none">
                <a:solidFill>
                  <a:srgbClr val="FF0000"/>
                </a:solidFill>
              </a:rPr>
              <a:t>Headache </a:t>
            </a:r>
          </a:p>
          <a:p>
            <a:r>
              <a:rPr lang="en-US" sz="2400" u="none">
                <a:solidFill>
                  <a:schemeClr val="bg1"/>
                </a:solidFill>
              </a:rPr>
              <a:t>followed by</a:t>
            </a:r>
            <a:r>
              <a:rPr lang="en-US" sz="2400" u="none">
                <a:solidFill>
                  <a:srgbClr val="FF0000"/>
                </a:solidFill>
              </a:rPr>
              <a:t>  </a:t>
            </a:r>
          </a:p>
          <a:p>
            <a:r>
              <a:rPr lang="en-US" sz="2400" u="none">
                <a:solidFill>
                  <a:srgbClr val="FF0000"/>
                </a:solidFill>
              </a:rPr>
              <a:t>acute </a:t>
            </a:r>
          </a:p>
          <a:p>
            <a:r>
              <a:rPr lang="en-US" sz="2400" u="none">
                <a:solidFill>
                  <a:srgbClr val="FF0000"/>
                </a:solidFill>
              </a:rPr>
              <a:t>deterioration </a:t>
            </a:r>
            <a:r>
              <a:rPr lang="en-US" sz="2400" u="none">
                <a:solidFill>
                  <a:schemeClr val="bg1"/>
                </a:solidFill>
              </a:rPr>
              <a:t>in</a:t>
            </a:r>
            <a:r>
              <a:rPr lang="en-US" sz="2400" u="none">
                <a:solidFill>
                  <a:srgbClr val="FF0000"/>
                </a:solidFill>
              </a:rPr>
              <a:t> </a:t>
            </a:r>
          </a:p>
          <a:p>
            <a:r>
              <a:rPr lang="en-US" sz="2400" u="none">
                <a:solidFill>
                  <a:srgbClr val="FF0000"/>
                </a:solidFill>
              </a:rPr>
              <a:t>mental status</a:t>
            </a:r>
          </a:p>
        </p:txBody>
      </p:sp>
      <p:sp>
        <p:nvSpPr>
          <p:cNvPr id="8" name="TextBox 7"/>
          <p:cNvSpPr txBox="1"/>
          <p:nvPr/>
        </p:nvSpPr>
        <p:spPr>
          <a:xfrm>
            <a:off x="6934200" y="2209800"/>
            <a:ext cx="1566454" cy="400110"/>
          </a:xfrm>
          <a:prstGeom prst="rect">
            <a:avLst/>
          </a:prstGeom>
          <a:noFill/>
        </p:spPr>
        <p:txBody>
          <a:bodyPr wrap="none" rtlCol="0">
            <a:spAutoFit/>
          </a:bodyPr>
          <a:lstStyle/>
          <a:p>
            <a:r>
              <a:rPr lang="en-US" sz="2000" u="none" dirty="0" smtClean="0">
                <a:solidFill>
                  <a:srgbClr val="FF0000"/>
                </a:solidFill>
              </a:rPr>
              <a:t>hemorrhage</a:t>
            </a:r>
            <a:endParaRPr lang="en-US" sz="2000" u="none" dirty="0">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synpic54"/>
          <p:cNvPicPr>
            <a:picLocks noChangeAspect="1" noChangeArrowheads="1"/>
          </p:cNvPicPr>
          <p:nvPr/>
        </p:nvPicPr>
        <p:blipFill>
          <a:blip r:embed="rId4" cstate="print"/>
          <a:srcRect/>
          <a:stretch>
            <a:fillRect/>
          </a:stretch>
        </p:blipFill>
        <p:spPr bwMode="auto">
          <a:xfrm>
            <a:off x="3352800" y="1981200"/>
            <a:ext cx="5334000" cy="4676775"/>
          </a:xfrm>
          <a:prstGeom prst="rect">
            <a:avLst/>
          </a:prstGeom>
          <a:noFill/>
        </p:spPr>
      </p:pic>
      <p:sp>
        <p:nvSpPr>
          <p:cNvPr id="68613" name="Text Box 5"/>
          <p:cNvSpPr txBox="1">
            <a:spLocks noChangeArrowheads="1"/>
          </p:cNvSpPr>
          <p:nvPr/>
        </p:nvSpPr>
        <p:spPr bwMode="auto">
          <a:xfrm>
            <a:off x="457200" y="330200"/>
            <a:ext cx="6062878" cy="1815882"/>
          </a:xfrm>
          <a:prstGeom prst="rect">
            <a:avLst/>
          </a:prstGeom>
          <a:noFill/>
          <a:ln w="12700" cap="sq">
            <a:noFill/>
            <a:miter lim="800000"/>
            <a:headEnd type="none" w="sm" len="sm"/>
            <a:tailEnd type="none" w="sm" len="sm"/>
          </a:ln>
          <a:effectLst/>
        </p:spPr>
        <p:txBody>
          <a:bodyPr wrap="none">
            <a:spAutoFit/>
          </a:bodyPr>
          <a:lstStyle/>
          <a:p>
            <a:r>
              <a:rPr lang="en-US" sz="2800" u="none" dirty="0">
                <a:solidFill>
                  <a:srgbClr val="FF0000"/>
                </a:solidFill>
              </a:rPr>
              <a:t>Headache due to Hydrocephalus:</a:t>
            </a:r>
          </a:p>
          <a:p>
            <a:r>
              <a:rPr lang="en-US" sz="2800" u="none" dirty="0"/>
              <a:t>Choroid Plexus </a:t>
            </a:r>
            <a:r>
              <a:rPr lang="en-US" sz="2800" u="none" dirty="0" err="1"/>
              <a:t>Papilloma</a:t>
            </a:r>
            <a:endParaRPr lang="en-US" sz="2800" u="none" dirty="0"/>
          </a:p>
          <a:p>
            <a:r>
              <a:rPr lang="en-US" sz="2800" u="none" dirty="0"/>
              <a:t>(CSF secreting </a:t>
            </a:r>
            <a:r>
              <a:rPr lang="en-US" sz="2800" u="none" dirty="0" err="1"/>
              <a:t>intraventricular</a:t>
            </a:r>
            <a:r>
              <a:rPr lang="en-US" sz="2800" u="none" dirty="0"/>
              <a:t> </a:t>
            </a:r>
            <a:r>
              <a:rPr lang="en-US" sz="2800" u="none" dirty="0" smtClean="0"/>
              <a:t>tumor</a:t>
            </a:r>
          </a:p>
          <a:p>
            <a:r>
              <a:rPr lang="en-US" sz="2800" u="none" dirty="0" smtClean="0"/>
              <a:t>which obstructs ventricular system)</a:t>
            </a:r>
            <a:endParaRPr lang="en-US" sz="2800" u="none" dirty="0">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medpix_image"/>
          <p:cNvPicPr>
            <a:picLocks noChangeAspect="1" noChangeArrowheads="1"/>
          </p:cNvPicPr>
          <p:nvPr/>
        </p:nvPicPr>
        <p:blipFill>
          <a:blip r:embed="rId4" cstate="print"/>
          <a:srcRect/>
          <a:stretch>
            <a:fillRect/>
          </a:stretch>
        </p:blipFill>
        <p:spPr bwMode="auto">
          <a:xfrm>
            <a:off x="304800" y="1524000"/>
            <a:ext cx="5105400" cy="5105400"/>
          </a:xfrm>
          <a:prstGeom prst="rect">
            <a:avLst/>
          </a:prstGeom>
          <a:noFill/>
          <a:ln w="9525">
            <a:noFill/>
            <a:miter lim="800000"/>
            <a:headEnd/>
            <a:tailEnd/>
          </a:ln>
          <a:effectLst/>
        </p:spPr>
      </p:pic>
      <p:sp>
        <p:nvSpPr>
          <p:cNvPr id="58373" name="Text Box 5"/>
          <p:cNvSpPr txBox="1">
            <a:spLocks noChangeArrowheads="1"/>
          </p:cNvSpPr>
          <p:nvPr/>
        </p:nvSpPr>
        <p:spPr bwMode="auto">
          <a:xfrm>
            <a:off x="0" y="304800"/>
            <a:ext cx="8024813" cy="1373188"/>
          </a:xfrm>
          <a:prstGeom prst="rect">
            <a:avLst/>
          </a:prstGeom>
          <a:noFill/>
          <a:ln w="12700" cap="sq">
            <a:noFill/>
            <a:miter lim="800000"/>
            <a:headEnd type="none" w="sm" len="sm"/>
            <a:tailEnd type="none" w="sm" len="sm"/>
          </a:ln>
          <a:effectLst/>
        </p:spPr>
        <p:txBody>
          <a:bodyPr wrap="none">
            <a:spAutoFit/>
          </a:bodyPr>
          <a:lstStyle/>
          <a:p>
            <a:r>
              <a:rPr lang="en-US" sz="2800" u="none">
                <a:solidFill>
                  <a:srgbClr val="FF0000"/>
                </a:solidFill>
              </a:rPr>
              <a:t>Obstructive</a:t>
            </a:r>
            <a:r>
              <a:rPr lang="en-US" sz="2800" u="none"/>
              <a:t> / Non-communicating </a:t>
            </a:r>
            <a:r>
              <a:rPr lang="en-US" sz="2800" u="none">
                <a:solidFill>
                  <a:srgbClr val="FF0000"/>
                </a:solidFill>
              </a:rPr>
              <a:t>Hydrocephalus </a:t>
            </a:r>
          </a:p>
          <a:p>
            <a:r>
              <a:rPr lang="en-US" sz="2800" u="none"/>
              <a:t>due to </a:t>
            </a:r>
            <a:r>
              <a:rPr lang="en-US" sz="2800" u="none">
                <a:solidFill>
                  <a:srgbClr val="FF0000"/>
                </a:solidFill>
              </a:rPr>
              <a:t>Aqueductal Stenosis</a:t>
            </a:r>
          </a:p>
          <a:p>
            <a:endParaRPr lang="en-US" sz="2800" u="none"/>
          </a:p>
        </p:txBody>
      </p:sp>
      <p:sp>
        <p:nvSpPr>
          <p:cNvPr id="58375" name="Text Box 7"/>
          <p:cNvSpPr txBox="1">
            <a:spLocks noChangeArrowheads="1"/>
          </p:cNvSpPr>
          <p:nvPr/>
        </p:nvSpPr>
        <p:spPr bwMode="auto">
          <a:xfrm>
            <a:off x="5715000" y="1981200"/>
            <a:ext cx="2975495" cy="3785652"/>
          </a:xfrm>
          <a:prstGeom prst="rect">
            <a:avLst/>
          </a:prstGeom>
          <a:noFill/>
          <a:ln w="12700" cap="sq">
            <a:noFill/>
            <a:miter lim="800000"/>
            <a:headEnd type="none" w="sm" len="sm"/>
            <a:tailEnd type="none" w="sm" len="sm"/>
          </a:ln>
          <a:effectLst/>
        </p:spPr>
        <p:txBody>
          <a:bodyPr wrap="none">
            <a:spAutoFit/>
          </a:bodyPr>
          <a:lstStyle/>
          <a:p>
            <a:r>
              <a:rPr lang="en-US" sz="2400" u="none" dirty="0"/>
              <a:t>CT of the </a:t>
            </a:r>
            <a:r>
              <a:rPr lang="en-US" sz="2400" u="none" dirty="0" smtClean="0"/>
              <a:t>brain: </a:t>
            </a:r>
            <a:endParaRPr lang="en-US" sz="2400" u="none" dirty="0"/>
          </a:p>
          <a:p>
            <a:endParaRPr lang="en-US" sz="2400" u="none" dirty="0" smtClean="0"/>
          </a:p>
          <a:p>
            <a:pPr>
              <a:buFontTx/>
              <a:buChar char="-"/>
            </a:pPr>
            <a:r>
              <a:rPr lang="en-US" sz="2400" u="none" dirty="0" smtClean="0"/>
              <a:t> large frontal </a:t>
            </a:r>
            <a:r>
              <a:rPr lang="en-US" sz="2400" u="none" dirty="0"/>
              <a:t>and </a:t>
            </a:r>
            <a:endParaRPr lang="en-US" sz="2400" u="none" dirty="0" smtClean="0"/>
          </a:p>
          <a:p>
            <a:r>
              <a:rPr lang="en-US" sz="2400" u="none" dirty="0" smtClean="0"/>
              <a:t>  temporal horns </a:t>
            </a:r>
            <a:r>
              <a:rPr lang="en-US" sz="2400" u="none" dirty="0"/>
              <a:t>of </a:t>
            </a:r>
            <a:endParaRPr lang="en-US" sz="2400" u="none" dirty="0" smtClean="0"/>
          </a:p>
          <a:p>
            <a:r>
              <a:rPr lang="en-US" sz="2400" u="none" dirty="0" smtClean="0"/>
              <a:t>  lateral ventricles</a:t>
            </a:r>
          </a:p>
          <a:p>
            <a:r>
              <a:rPr lang="en-US" sz="2400" u="none" dirty="0" smtClean="0"/>
              <a:t> </a:t>
            </a:r>
          </a:p>
          <a:p>
            <a:pPr>
              <a:buFontTx/>
              <a:buChar char="-"/>
            </a:pPr>
            <a:r>
              <a:rPr lang="en-US" sz="2400" u="none" dirty="0" smtClean="0"/>
              <a:t> large third ventricle</a:t>
            </a:r>
          </a:p>
          <a:p>
            <a:pPr>
              <a:buFontTx/>
              <a:buChar char="-"/>
            </a:pPr>
            <a:endParaRPr lang="en-US" sz="2400" u="none" dirty="0" smtClean="0"/>
          </a:p>
          <a:p>
            <a:pPr>
              <a:buFontTx/>
              <a:buChar char="-"/>
            </a:pPr>
            <a:r>
              <a:rPr lang="en-US" sz="2400" u="none" dirty="0" smtClean="0"/>
              <a:t> 4</a:t>
            </a:r>
            <a:r>
              <a:rPr lang="en-US" sz="2400" u="none" baseline="30000" dirty="0" smtClean="0"/>
              <a:t>th</a:t>
            </a:r>
            <a:r>
              <a:rPr lang="en-US" sz="2400" u="none" dirty="0" smtClean="0"/>
              <a:t> </a:t>
            </a:r>
            <a:r>
              <a:rPr lang="en-US" sz="2400" u="none" dirty="0"/>
              <a:t>ventricle </a:t>
            </a:r>
            <a:r>
              <a:rPr lang="en-US" sz="2400" u="none" dirty="0" smtClean="0"/>
              <a:t>small</a:t>
            </a:r>
            <a:endParaRPr lang="en-US" sz="2400" u="none" dirty="0"/>
          </a:p>
          <a:p>
            <a:endParaRPr lang="en-US" sz="2400" u="none" dirty="0"/>
          </a:p>
        </p:txBody>
      </p:sp>
      <p:sp>
        <p:nvSpPr>
          <p:cNvPr id="58377" name="Rectangle 9"/>
          <p:cNvSpPr>
            <a:spLocks noChangeArrowheads="1"/>
          </p:cNvSpPr>
          <p:nvPr/>
        </p:nvSpPr>
        <p:spPr bwMode="auto">
          <a:xfrm>
            <a:off x="1066800" y="4495800"/>
            <a:ext cx="540533" cy="400110"/>
          </a:xfrm>
          <a:prstGeom prst="rect">
            <a:avLst/>
          </a:prstGeom>
          <a:noFill/>
          <a:ln w="12700" cap="sq">
            <a:noFill/>
            <a:miter lim="800000"/>
            <a:headEnd type="none" w="sm" len="sm"/>
            <a:tailEnd type="none" w="sm" len="sm"/>
          </a:ln>
          <a:effectLst/>
        </p:spPr>
        <p:txBody>
          <a:bodyPr wrap="none">
            <a:spAutoFit/>
          </a:bodyPr>
          <a:lstStyle/>
          <a:p>
            <a:r>
              <a:rPr lang="en-US" sz="2000" u="none" dirty="0">
                <a:solidFill>
                  <a:srgbClr val="FF0000"/>
                </a:solidFill>
              </a:rPr>
              <a:t>4th</a:t>
            </a:r>
          </a:p>
        </p:txBody>
      </p:sp>
      <p:sp>
        <p:nvSpPr>
          <p:cNvPr id="58382" name="AutoShape 14"/>
          <p:cNvSpPr>
            <a:spLocks noChangeArrowheads="1"/>
          </p:cNvSpPr>
          <p:nvPr/>
        </p:nvSpPr>
        <p:spPr bwMode="auto">
          <a:xfrm>
            <a:off x="1905000" y="4648200"/>
            <a:ext cx="914400" cy="228600"/>
          </a:xfrm>
          <a:prstGeom prst="rightArrow">
            <a:avLst>
              <a:gd name="adj1" fmla="val 50000"/>
              <a:gd name="adj2" fmla="val 100000"/>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7" name="TextBox 6"/>
          <p:cNvSpPr txBox="1"/>
          <p:nvPr/>
        </p:nvSpPr>
        <p:spPr>
          <a:xfrm>
            <a:off x="2819400" y="3733800"/>
            <a:ext cx="533400" cy="307777"/>
          </a:xfrm>
          <a:prstGeom prst="rect">
            <a:avLst/>
          </a:prstGeom>
          <a:noFill/>
        </p:spPr>
        <p:txBody>
          <a:bodyPr wrap="square" rtlCol="0">
            <a:spAutoFit/>
          </a:bodyPr>
          <a:lstStyle/>
          <a:p>
            <a:r>
              <a:rPr lang="en-US" sz="1400" u="none" dirty="0" smtClean="0">
                <a:solidFill>
                  <a:srgbClr val="FF0000"/>
                </a:solidFill>
              </a:rPr>
              <a:t>3rd</a:t>
            </a:r>
            <a:endParaRPr lang="en-US" sz="1400" u="none" dirty="0">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chiari_mri"/>
          <p:cNvPicPr>
            <a:picLocks noChangeAspect="1" noChangeArrowheads="1"/>
          </p:cNvPicPr>
          <p:nvPr/>
        </p:nvPicPr>
        <p:blipFill>
          <a:blip r:embed="rId4" cstate="print"/>
          <a:srcRect/>
          <a:stretch>
            <a:fillRect/>
          </a:stretch>
        </p:blipFill>
        <p:spPr bwMode="auto">
          <a:xfrm>
            <a:off x="152400" y="2667000"/>
            <a:ext cx="3810000" cy="3557588"/>
          </a:xfrm>
          <a:prstGeom prst="rect">
            <a:avLst/>
          </a:prstGeom>
          <a:noFill/>
        </p:spPr>
      </p:pic>
      <p:pic>
        <p:nvPicPr>
          <p:cNvPr id="63493" name="Picture 5" descr="ig4c"/>
          <p:cNvPicPr>
            <a:picLocks noChangeAspect="1" noChangeArrowheads="1"/>
          </p:cNvPicPr>
          <p:nvPr/>
        </p:nvPicPr>
        <p:blipFill>
          <a:blip r:embed="rId5" cstate="print"/>
          <a:srcRect/>
          <a:stretch>
            <a:fillRect/>
          </a:stretch>
        </p:blipFill>
        <p:spPr bwMode="auto">
          <a:xfrm>
            <a:off x="4495800" y="2667000"/>
            <a:ext cx="4267200" cy="3495675"/>
          </a:xfrm>
          <a:prstGeom prst="rect">
            <a:avLst/>
          </a:prstGeom>
          <a:noFill/>
        </p:spPr>
      </p:pic>
      <p:sp>
        <p:nvSpPr>
          <p:cNvPr id="63494" name="Rectangle 6"/>
          <p:cNvSpPr>
            <a:spLocks noChangeArrowheads="1"/>
          </p:cNvSpPr>
          <p:nvPr/>
        </p:nvSpPr>
        <p:spPr bwMode="auto">
          <a:xfrm>
            <a:off x="0" y="228600"/>
            <a:ext cx="9139874" cy="2062103"/>
          </a:xfrm>
          <a:prstGeom prst="rect">
            <a:avLst/>
          </a:prstGeom>
          <a:noFill/>
          <a:ln w="12700" cap="sq">
            <a:noFill/>
            <a:miter lim="800000"/>
            <a:headEnd type="none" w="sm" len="sm"/>
            <a:tailEnd type="none" w="sm" len="sm"/>
          </a:ln>
          <a:effectLst/>
        </p:spPr>
        <p:txBody>
          <a:bodyPr wrap="none">
            <a:spAutoFit/>
          </a:bodyPr>
          <a:lstStyle/>
          <a:p>
            <a:r>
              <a:rPr lang="en-US" sz="2800" u="none" dirty="0">
                <a:solidFill>
                  <a:srgbClr val="FF0000"/>
                </a:solidFill>
              </a:rPr>
              <a:t>Obstructive</a:t>
            </a:r>
            <a:r>
              <a:rPr lang="en-US" sz="2800" u="none" dirty="0"/>
              <a:t> / Non-communicating </a:t>
            </a:r>
            <a:r>
              <a:rPr lang="en-US" sz="2800" u="none" dirty="0">
                <a:solidFill>
                  <a:srgbClr val="FF0000"/>
                </a:solidFill>
              </a:rPr>
              <a:t>Hydrocephalus </a:t>
            </a:r>
          </a:p>
          <a:p>
            <a:r>
              <a:rPr lang="en-US" sz="2800" u="none" dirty="0"/>
              <a:t>due to </a:t>
            </a:r>
            <a:r>
              <a:rPr lang="en-US" sz="2800" u="none" dirty="0" err="1">
                <a:solidFill>
                  <a:srgbClr val="FF0000"/>
                </a:solidFill>
              </a:rPr>
              <a:t>Chiari</a:t>
            </a:r>
            <a:r>
              <a:rPr lang="en-US" sz="2800" u="none" dirty="0">
                <a:solidFill>
                  <a:srgbClr val="FF0000"/>
                </a:solidFill>
              </a:rPr>
              <a:t> Malformation</a:t>
            </a:r>
            <a:r>
              <a:rPr lang="en-US" sz="2800" u="none" dirty="0"/>
              <a:t>:</a:t>
            </a:r>
          </a:p>
          <a:p>
            <a:endParaRPr lang="en-US" sz="2400" u="none" dirty="0"/>
          </a:p>
          <a:p>
            <a:r>
              <a:rPr lang="en-US" sz="2400" u="none" dirty="0"/>
              <a:t>     low lying tonsils alone (</a:t>
            </a:r>
            <a:r>
              <a:rPr lang="en-US" sz="2400" u="none" dirty="0" err="1"/>
              <a:t>Chiari</a:t>
            </a:r>
            <a:r>
              <a:rPr lang="en-US" sz="2400" u="none" dirty="0"/>
              <a:t> I) – </a:t>
            </a:r>
            <a:r>
              <a:rPr lang="en-US" sz="2400" u="none" dirty="0" smtClean="0"/>
              <a:t>usually asymptomatic</a:t>
            </a:r>
            <a:endParaRPr lang="en-US" sz="2400" u="none" dirty="0"/>
          </a:p>
          <a:p>
            <a:r>
              <a:rPr lang="en-US" sz="2400" u="none" dirty="0"/>
              <a:t>     low lying tonsils + hydrocephalus (</a:t>
            </a:r>
            <a:r>
              <a:rPr lang="en-US" sz="2400" u="none" dirty="0" err="1"/>
              <a:t>Chiari</a:t>
            </a:r>
            <a:r>
              <a:rPr lang="en-US" sz="2400" u="none" dirty="0"/>
              <a:t> II) – diffuse headache</a:t>
            </a:r>
          </a:p>
        </p:txBody>
      </p:sp>
      <p:sp>
        <p:nvSpPr>
          <p:cNvPr id="63495" name="Text Box 7"/>
          <p:cNvSpPr txBox="1">
            <a:spLocks noChangeArrowheads="1"/>
          </p:cNvSpPr>
          <p:nvPr/>
        </p:nvSpPr>
        <p:spPr bwMode="auto">
          <a:xfrm>
            <a:off x="4022085" y="6248400"/>
            <a:ext cx="5121915" cy="400110"/>
          </a:xfrm>
          <a:prstGeom prst="rect">
            <a:avLst/>
          </a:prstGeom>
          <a:noFill/>
          <a:ln w="12700" cap="sq">
            <a:noFill/>
            <a:miter lim="800000"/>
            <a:headEnd type="none" w="sm" len="sm"/>
            <a:tailEnd type="none" w="sm" len="sm"/>
          </a:ln>
          <a:effectLst/>
        </p:spPr>
        <p:txBody>
          <a:bodyPr wrap="none">
            <a:spAutoFit/>
          </a:bodyPr>
          <a:lstStyle/>
          <a:p>
            <a:r>
              <a:rPr lang="en-US" sz="2000" u="none" dirty="0" err="1" smtClean="0"/>
              <a:t>Chiari</a:t>
            </a:r>
            <a:r>
              <a:rPr lang="en-US" sz="2000" u="none" dirty="0" smtClean="0"/>
              <a:t> </a:t>
            </a:r>
            <a:r>
              <a:rPr lang="en-US" sz="2000" u="none" dirty="0"/>
              <a:t>II </a:t>
            </a:r>
            <a:r>
              <a:rPr lang="en-US" sz="2000" u="none" dirty="0" smtClean="0"/>
              <a:t>(+ </a:t>
            </a:r>
            <a:r>
              <a:rPr lang="en-US" sz="2000" u="none" dirty="0" err="1"/>
              <a:t>lumbosacral</a:t>
            </a:r>
            <a:r>
              <a:rPr lang="en-US" sz="2000" u="none" dirty="0"/>
              <a:t> </a:t>
            </a:r>
            <a:r>
              <a:rPr lang="en-US" sz="2000" u="none" dirty="0" err="1" smtClean="0"/>
              <a:t>myelomeningocele</a:t>
            </a:r>
            <a:r>
              <a:rPr lang="en-US" sz="2000" u="none" dirty="0" smtClean="0"/>
              <a:t>)</a:t>
            </a:r>
            <a:endParaRPr lang="en-US" sz="2000" u="none" dirty="0"/>
          </a:p>
        </p:txBody>
      </p:sp>
      <p:sp>
        <p:nvSpPr>
          <p:cNvPr id="6" name="TextBox 5"/>
          <p:cNvSpPr txBox="1"/>
          <p:nvPr/>
        </p:nvSpPr>
        <p:spPr>
          <a:xfrm>
            <a:off x="152400" y="6248400"/>
            <a:ext cx="997389" cy="400110"/>
          </a:xfrm>
          <a:prstGeom prst="rect">
            <a:avLst/>
          </a:prstGeom>
          <a:noFill/>
        </p:spPr>
        <p:txBody>
          <a:bodyPr wrap="none" rtlCol="0">
            <a:spAutoFit/>
          </a:bodyPr>
          <a:lstStyle/>
          <a:p>
            <a:r>
              <a:rPr lang="en-US" sz="2000" u="none" dirty="0" err="1" smtClean="0"/>
              <a:t>Chiari</a:t>
            </a:r>
            <a:r>
              <a:rPr lang="en-US" sz="2000" u="none" dirty="0" smtClean="0"/>
              <a:t> I</a:t>
            </a:r>
            <a:endParaRPr lang="en-US" sz="2000" u="none" dirty="0"/>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0259%20Hydrocephalus%203"/>
          <p:cNvPicPr>
            <a:picLocks noChangeAspect="1" noChangeArrowheads="1"/>
          </p:cNvPicPr>
          <p:nvPr/>
        </p:nvPicPr>
        <p:blipFill>
          <a:blip r:embed="rId4" cstate="print"/>
          <a:srcRect/>
          <a:stretch>
            <a:fillRect/>
          </a:stretch>
        </p:blipFill>
        <p:spPr bwMode="auto">
          <a:xfrm>
            <a:off x="457200" y="1524000"/>
            <a:ext cx="4132263" cy="5105400"/>
          </a:xfrm>
          <a:prstGeom prst="rect">
            <a:avLst/>
          </a:prstGeom>
          <a:noFill/>
        </p:spPr>
      </p:pic>
      <p:sp>
        <p:nvSpPr>
          <p:cNvPr id="64517" name="Text Box 5"/>
          <p:cNvSpPr txBox="1">
            <a:spLocks noChangeArrowheads="1"/>
          </p:cNvSpPr>
          <p:nvPr/>
        </p:nvSpPr>
        <p:spPr bwMode="auto">
          <a:xfrm>
            <a:off x="212725" y="265113"/>
            <a:ext cx="2073275" cy="366712"/>
          </a:xfrm>
          <a:prstGeom prst="rect">
            <a:avLst/>
          </a:prstGeom>
          <a:noFill/>
          <a:ln w="12700" cap="sq">
            <a:noFill/>
            <a:miter lim="800000"/>
            <a:headEnd type="none" w="sm" len="sm"/>
            <a:tailEnd type="none" w="sm" len="sm"/>
          </a:ln>
          <a:effectLst/>
        </p:spPr>
        <p:txBody>
          <a:bodyPr>
            <a:spAutoFit/>
          </a:bodyPr>
          <a:lstStyle/>
          <a:p>
            <a:endParaRPr lang="en-US" sz="1800" u="none"/>
          </a:p>
        </p:txBody>
      </p:sp>
      <p:sp>
        <p:nvSpPr>
          <p:cNvPr id="64518" name="Text Box 6"/>
          <p:cNvSpPr txBox="1">
            <a:spLocks noChangeArrowheads="1"/>
          </p:cNvSpPr>
          <p:nvPr/>
        </p:nvSpPr>
        <p:spPr bwMode="auto">
          <a:xfrm>
            <a:off x="0" y="152400"/>
            <a:ext cx="8104188" cy="946150"/>
          </a:xfrm>
          <a:prstGeom prst="rect">
            <a:avLst/>
          </a:prstGeom>
          <a:noFill/>
          <a:ln w="12700" cap="sq">
            <a:noFill/>
            <a:miter lim="800000"/>
            <a:headEnd type="none" w="sm" len="sm"/>
            <a:tailEnd type="none" w="sm" len="sm"/>
          </a:ln>
          <a:effectLst/>
        </p:spPr>
        <p:txBody>
          <a:bodyPr wrap="none">
            <a:spAutoFit/>
          </a:bodyPr>
          <a:lstStyle/>
          <a:p>
            <a:r>
              <a:rPr lang="en-US" sz="2800" u="none"/>
              <a:t>Non-Obstructive / </a:t>
            </a:r>
            <a:r>
              <a:rPr lang="en-US" sz="2800" u="none">
                <a:solidFill>
                  <a:srgbClr val="FF0000"/>
                </a:solidFill>
              </a:rPr>
              <a:t>Communicating Hydrocephalus</a:t>
            </a:r>
            <a:r>
              <a:rPr lang="en-US" sz="2800" u="none"/>
              <a:t> </a:t>
            </a:r>
          </a:p>
          <a:p>
            <a:r>
              <a:rPr lang="en-US" sz="2800" u="none"/>
              <a:t>due to </a:t>
            </a:r>
            <a:r>
              <a:rPr lang="en-US" sz="2800" u="none">
                <a:solidFill>
                  <a:srgbClr val="FF0000"/>
                </a:solidFill>
              </a:rPr>
              <a:t>Meningitis</a:t>
            </a:r>
          </a:p>
        </p:txBody>
      </p:sp>
      <p:sp>
        <p:nvSpPr>
          <p:cNvPr id="64520" name="Text Box 8"/>
          <p:cNvSpPr txBox="1">
            <a:spLocks noChangeArrowheads="1"/>
          </p:cNvSpPr>
          <p:nvPr/>
        </p:nvSpPr>
        <p:spPr bwMode="auto">
          <a:xfrm>
            <a:off x="5257800" y="1828800"/>
            <a:ext cx="3509963" cy="5203825"/>
          </a:xfrm>
          <a:prstGeom prst="rect">
            <a:avLst/>
          </a:prstGeom>
          <a:noFill/>
          <a:ln w="12700" cap="sq">
            <a:noFill/>
            <a:miter lim="800000"/>
            <a:headEnd type="none" w="sm" len="sm"/>
            <a:tailEnd type="none" w="sm" len="sm"/>
          </a:ln>
          <a:effectLst/>
        </p:spPr>
        <p:txBody>
          <a:bodyPr wrap="none">
            <a:spAutoFit/>
          </a:bodyPr>
          <a:lstStyle/>
          <a:p>
            <a:r>
              <a:rPr lang="en-US" sz="2400" u="none"/>
              <a:t>CT of the brain</a:t>
            </a:r>
          </a:p>
          <a:p>
            <a:r>
              <a:rPr lang="en-US" sz="2400" u="none"/>
              <a:t>reveals enlarged frontal </a:t>
            </a:r>
          </a:p>
          <a:p>
            <a:r>
              <a:rPr lang="en-US" sz="2400" u="none"/>
              <a:t>and temporal horns of </a:t>
            </a:r>
          </a:p>
          <a:p>
            <a:r>
              <a:rPr lang="en-US" sz="2400" u="none"/>
              <a:t>the lateral ventricles and</a:t>
            </a:r>
          </a:p>
          <a:p>
            <a:r>
              <a:rPr lang="en-US" sz="2400" u="none"/>
              <a:t>enlarged 3</a:t>
            </a:r>
            <a:r>
              <a:rPr lang="en-US" sz="2400" u="none" baseline="30000"/>
              <a:t>rd</a:t>
            </a:r>
            <a:r>
              <a:rPr lang="en-US" sz="2400" u="none"/>
              <a:t> and 4</a:t>
            </a:r>
            <a:r>
              <a:rPr lang="en-US" sz="2400" u="none" baseline="30000"/>
              <a:t>th</a:t>
            </a:r>
            <a:r>
              <a:rPr lang="en-US" sz="2400" u="none"/>
              <a:t> </a:t>
            </a:r>
          </a:p>
          <a:p>
            <a:r>
              <a:rPr lang="en-US" sz="2400" u="none"/>
              <a:t>ventricles. </a:t>
            </a:r>
          </a:p>
          <a:p>
            <a:endParaRPr lang="en-US" sz="2400" u="none"/>
          </a:p>
          <a:p>
            <a:r>
              <a:rPr lang="en-US" sz="2400" u="none">
                <a:solidFill>
                  <a:srgbClr val="FF0000"/>
                </a:solidFill>
              </a:rPr>
              <a:t>Headache, photophobia,</a:t>
            </a:r>
          </a:p>
          <a:p>
            <a:r>
              <a:rPr lang="en-US" sz="2400" u="none">
                <a:solidFill>
                  <a:srgbClr val="FF0000"/>
                </a:solidFill>
              </a:rPr>
              <a:t>fever, </a:t>
            </a:r>
          </a:p>
          <a:p>
            <a:r>
              <a:rPr lang="en-US" sz="2400" u="none">
                <a:solidFill>
                  <a:srgbClr val="FF0000"/>
                </a:solidFill>
              </a:rPr>
              <a:t>nuchal rigidity </a:t>
            </a:r>
          </a:p>
          <a:p>
            <a:r>
              <a:rPr lang="en-US" sz="2400" u="none"/>
              <a:t>(meningeal</a:t>
            </a:r>
          </a:p>
          <a:p>
            <a:r>
              <a:rPr lang="en-US" sz="2400" u="none"/>
              <a:t>irritation due to infection</a:t>
            </a:r>
          </a:p>
          <a:p>
            <a:r>
              <a:rPr lang="en-US" sz="2400" u="none"/>
              <a:t>and inflammation).</a:t>
            </a:r>
          </a:p>
          <a:p>
            <a:endParaRPr lang="en-US" sz="2400" u="none"/>
          </a:p>
        </p:txBody>
      </p:sp>
      <p:sp>
        <p:nvSpPr>
          <p:cNvPr id="64521" name="Text Box 9"/>
          <p:cNvSpPr txBox="1">
            <a:spLocks noChangeArrowheads="1"/>
          </p:cNvSpPr>
          <p:nvPr/>
        </p:nvSpPr>
        <p:spPr bwMode="auto">
          <a:xfrm>
            <a:off x="2270125" y="4760913"/>
            <a:ext cx="501650" cy="366712"/>
          </a:xfrm>
          <a:prstGeom prst="rect">
            <a:avLst/>
          </a:prstGeom>
          <a:noFill/>
          <a:ln w="12700" cap="sq">
            <a:noFill/>
            <a:miter lim="800000"/>
            <a:headEnd type="none" w="sm" len="sm"/>
            <a:tailEnd type="none" w="sm" len="sm"/>
          </a:ln>
          <a:effectLst/>
        </p:spPr>
        <p:txBody>
          <a:bodyPr wrap="none">
            <a:spAutoFit/>
          </a:bodyPr>
          <a:lstStyle/>
          <a:p>
            <a:r>
              <a:rPr lang="en-US" sz="1800" u="none"/>
              <a:t>4th</a:t>
            </a:r>
          </a:p>
        </p:txBody>
      </p:sp>
      <p:sp>
        <p:nvSpPr>
          <p:cNvPr id="64522" name="Text Box 10"/>
          <p:cNvSpPr txBox="1">
            <a:spLocks noChangeArrowheads="1"/>
          </p:cNvSpPr>
          <p:nvPr/>
        </p:nvSpPr>
        <p:spPr bwMode="auto">
          <a:xfrm>
            <a:off x="2286000" y="3505200"/>
            <a:ext cx="514350" cy="366713"/>
          </a:xfrm>
          <a:prstGeom prst="rect">
            <a:avLst/>
          </a:prstGeom>
          <a:noFill/>
          <a:ln w="12700" cap="sq">
            <a:noFill/>
            <a:miter lim="800000"/>
            <a:headEnd type="none" w="sm" len="sm"/>
            <a:tailEnd type="none" w="sm" len="sm"/>
          </a:ln>
          <a:effectLst/>
        </p:spPr>
        <p:txBody>
          <a:bodyPr wrap="none">
            <a:spAutoFit/>
          </a:bodyPr>
          <a:lstStyle/>
          <a:p>
            <a:r>
              <a:rPr lang="en-US" sz="1800" u="none"/>
              <a:t>3rd</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SSD1"/>
          <p:cNvPicPr>
            <a:picLocks noChangeAspect="1" noChangeArrowheads="1"/>
          </p:cNvPicPr>
          <p:nvPr/>
        </p:nvPicPr>
        <p:blipFill>
          <a:blip r:embed="rId4" cstate="print"/>
          <a:srcRect/>
          <a:stretch>
            <a:fillRect/>
          </a:stretch>
        </p:blipFill>
        <p:spPr bwMode="auto">
          <a:xfrm>
            <a:off x="304800" y="2438400"/>
            <a:ext cx="5791200" cy="4057650"/>
          </a:xfrm>
          <a:prstGeom prst="rect">
            <a:avLst/>
          </a:prstGeom>
          <a:noFill/>
        </p:spPr>
      </p:pic>
      <p:sp>
        <p:nvSpPr>
          <p:cNvPr id="66565" name="Text Box 5"/>
          <p:cNvSpPr txBox="1">
            <a:spLocks noChangeArrowheads="1"/>
          </p:cNvSpPr>
          <p:nvPr/>
        </p:nvSpPr>
        <p:spPr bwMode="auto">
          <a:xfrm>
            <a:off x="6248400" y="2019300"/>
            <a:ext cx="2709863" cy="4838700"/>
          </a:xfrm>
          <a:prstGeom prst="rect">
            <a:avLst/>
          </a:prstGeom>
          <a:noFill/>
          <a:ln w="12700" cap="sq">
            <a:noFill/>
            <a:miter lim="800000"/>
            <a:headEnd type="none" w="sm" len="sm"/>
            <a:tailEnd type="none" w="sm" len="sm"/>
          </a:ln>
          <a:effectLst/>
        </p:spPr>
        <p:txBody>
          <a:bodyPr wrap="none">
            <a:spAutoFit/>
          </a:bodyPr>
          <a:lstStyle/>
          <a:p>
            <a:r>
              <a:rPr lang="en-US" sz="2400" u="none"/>
              <a:t>MRI of the brain</a:t>
            </a:r>
          </a:p>
          <a:p>
            <a:r>
              <a:rPr lang="en-US" sz="2400" u="none"/>
              <a:t>revealing posterior</a:t>
            </a:r>
          </a:p>
          <a:p>
            <a:r>
              <a:rPr lang="en-US" sz="2400" u="none"/>
              <a:t>circulation strokes </a:t>
            </a:r>
          </a:p>
          <a:p>
            <a:r>
              <a:rPr lang="en-US" sz="2400" u="none"/>
              <a:t>(occipital cortex, </a:t>
            </a:r>
          </a:p>
          <a:p>
            <a:r>
              <a:rPr lang="en-US" sz="2400" u="none"/>
              <a:t>cerebellum and </a:t>
            </a:r>
          </a:p>
          <a:p>
            <a:r>
              <a:rPr lang="en-US" sz="2400" u="none"/>
              <a:t>brainstem) </a:t>
            </a:r>
          </a:p>
          <a:p>
            <a:endParaRPr lang="en-US" sz="2400" u="none"/>
          </a:p>
          <a:p>
            <a:r>
              <a:rPr lang="en-US" sz="2400" u="none"/>
              <a:t>Child with</a:t>
            </a:r>
          </a:p>
          <a:p>
            <a:r>
              <a:rPr lang="en-US" sz="2400" u="none">
                <a:solidFill>
                  <a:srgbClr val="FF0000"/>
                </a:solidFill>
              </a:rPr>
              <a:t>sickle cell anemia</a:t>
            </a:r>
          </a:p>
          <a:p>
            <a:r>
              <a:rPr lang="en-US" sz="2400" u="none"/>
              <a:t>presenting with </a:t>
            </a:r>
          </a:p>
          <a:p>
            <a:r>
              <a:rPr lang="en-US" sz="2400" u="none">
                <a:solidFill>
                  <a:srgbClr val="FF0000"/>
                </a:solidFill>
              </a:rPr>
              <a:t>headache</a:t>
            </a:r>
            <a:r>
              <a:rPr lang="en-US" sz="2400" u="none"/>
              <a:t>, </a:t>
            </a:r>
            <a:r>
              <a:rPr lang="en-US" sz="2400" u="none">
                <a:solidFill>
                  <a:srgbClr val="FF0000"/>
                </a:solidFill>
              </a:rPr>
              <a:t>ataxia </a:t>
            </a:r>
          </a:p>
          <a:p>
            <a:r>
              <a:rPr lang="en-US" sz="2400" u="none"/>
              <a:t>and </a:t>
            </a:r>
            <a:r>
              <a:rPr lang="en-US" sz="2400" u="none">
                <a:solidFill>
                  <a:srgbClr val="FF0000"/>
                </a:solidFill>
              </a:rPr>
              <a:t>cranial </a:t>
            </a:r>
          </a:p>
          <a:p>
            <a:r>
              <a:rPr lang="en-US" sz="2400" u="none">
                <a:solidFill>
                  <a:srgbClr val="FF0000"/>
                </a:solidFill>
              </a:rPr>
              <a:t>nerve palsies</a:t>
            </a:r>
            <a:r>
              <a:rPr lang="en-US" sz="2400" u="none"/>
              <a:t>.</a:t>
            </a:r>
          </a:p>
        </p:txBody>
      </p:sp>
      <p:sp>
        <p:nvSpPr>
          <p:cNvPr id="66566" name="Text Box 6"/>
          <p:cNvSpPr txBox="1">
            <a:spLocks noChangeArrowheads="1"/>
          </p:cNvSpPr>
          <p:nvPr/>
        </p:nvSpPr>
        <p:spPr bwMode="auto">
          <a:xfrm>
            <a:off x="1371600" y="457200"/>
            <a:ext cx="4025900" cy="519113"/>
          </a:xfrm>
          <a:prstGeom prst="rect">
            <a:avLst/>
          </a:prstGeom>
          <a:noFill/>
          <a:ln w="12700" cap="sq">
            <a:noFill/>
            <a:miter lim="800000"/>
            <a:headEnd type="none" w="sm" len="sm"/>
            <a:tailEnd type="none" w="sm" len="sm"/>
          </a:ln>
          <a:effectLst/>
        </p:spPr>
        <p:txBody>
          <a:bodyPr wrap="none">
            <a:spAutoFit/>
          </a:bodyPr>
          <a:lstStyle/>
          <a:p>
            <a:r>
              <a:rPr lang="en-US" sz="2800" u="none">
                <a:solidFill>
                  <a:srgbClr val="FF0000"/>
                </a:solidFill>
              </a:rPr>
              <a:t>Headache due to Stroke</a:t>
            </a:r>
          </a:p>
        </p:txBody>
      </p:sp>
      <p:sp>
        <p:nvSpPr>
          <p:cNvPr id="5" name="Right Arrow 4"/>
          <p:cNvSpPr/>
          <p:nvPr/>
        </p:nvSpPr>
        <p:spPr bwMode="auto">
          <a:xfrm rot="10800000">
            <a:off x="2133600" y="5410200"/>
            <a:ext cx="978408" cy="484632"/>
          </a:xfrm>
          <a:prstGeom prst="rightArrow">
            <a:avLst/>
          </a:prstGeom>
          <a:solidFill>
            <a:srgbClr val="FF00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sng" strike="noStrike" cap="none" normalizeH="0" baseline="0" smtClean="0">
              <a:ln>
                <a:noFill/>
              </a:ln>
              <a:solidFill>
                <a:schemeClr val="tx1"/>
              </a:solidFill>
              <a:effectLst/>
              <a:latin typeface="Arial" charset="0"/>
            </a:endParaRPr>
          </a:p>
        </p:txBody>
      </p:sp>
      <p:sp>
        <p:nvSpPr>
          <p:cNvPr id="7" name="Right Arrow 6"/>
          <p:cNvSpPr/>
          <p:nvPr/>
        </p:nvSpPr>
        <p:spPr bwMode="auto">
          <a:xfrm rot="10800000">
            <a:off x="5029200" y="5486400"/>
            <a:ext cx="978408" cy="484632"/>
          </a:xfrm>
          <a:prstGeom prst="rightArrow">
            <a:avLst/>
          </a:prstGeom>
          <a:solidFill>
            <a:srgbClr val="FF00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sng" strike="noStrike" cap="none" normalizeH="0" baseline="0" smtClean="0">
              <a:ln>
                <a:noFill/>
              </a:ln>
              <a:solidFill>
                <a:schemeClr val="tx1"/>
              </a:solidFill>
              <a:effectLst/>
              <a:latin typeface="Arial" charset="0"/>
            </a:endParaRP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trauma2"/>
          <p:cNvPicPr>
            <a:picLocks noChangeAspect="1" noChangeArrowheads="1"/>
          </p:cNvPicPr>
          <p:nvPr/>
        </p:nvPicPr>
        <p:blipFill>
          <a:blip r:embed="rId4" cstate="print"/>
          <a:srcRect/>
          <a:stretch>
            <a:fillRect/>
          </a:stretch>
        </p:blipFill>
        <p:spPr bwMode="auto">
          <a:xfrm>
            <a:off x="5334000" y="1905000"/>
            <a:ext cx="3660775" cy="4800600"/>
          </a:xfrm>
          <a:prstGeom prst="rect">
            <a:avLst/>
          </a:prstGeom>
          <a:noFill/>
        </p:spPr>
      </p:pic>
      <p:pic>
        <p:nvPicPr>
          <p:cNvPr id="74757" name="Picture 5" descr="trauma"/>
          <p:cNvPicPr>
            <a:picLocks noChangeAspect="1" noChangeArrowheads="1"/>
          </p:cNvPicPr>
          <p:nvPr/>
        </p:nvPicPr>
        <p:blipFill>
          <a:blip r:embed="rId5" cstate="print"/>
          <a:srcRect/>
          <a:stretch>
            <a:fillRect/>
          </a:stretch>
        </p:blipFill>
        <p:spPr bwMode="auto">
          <a:xfrm>
            <a:off x="228600" y="152400"/>
            <a:ext cx="4419600" cy="3333750"/>
          </a:xfrm>
          <a:prstGeom prst="rect">
            <a:avLst/>
          </a:prstGeom>
          <a:noFill/>
        </p:spPr>
      </p:pic>
      <p:sp>
        <p:nvSpPr>
          <p:cNvPr id="74758" name="Text Box 6"/>
          <p:cNvSpPr txBox="1">
            <a:spLocks noChangeArrowheads="1"/>
          </p:cNvSpPr>
          <p:nvPr/>
        </p:nvSpPr>
        <p:spPr bwMode="auto">
          <a:xfrm>
            <a:off x="152400" y="3657600"/>
            <a:ext cx="4838700" cy="3081338"/>
          </a:xfrm>
          <a:prstGeom prst="rect">
            <a:avLst/>
          </a:prstGeom>
          <a:noFill/>
          <a:ln w="12700" cap="sq">
            <a:noFill/>
            <a:miter lim="800000"/>
            <a:headEnd type="none" w="sm" len="sm"/>
            <a:tailEnd type="none" w="sm" len="sm"/>
          </a:ln>
          <a:effectLst/>
        </p:spPr>
        <p:txBody>
          <a:bodyPr wrap="none">
            <a:spAutoFit/>
          </a:bodyPr>
          <a:lstStyle/>
          <a:p>
            <a:r>
              <a:rPr lang="en-US" sz="2800" u="none" dirty="0">
                <a:solidFill>
                  <a:srgbClr val="FF0000"/>
                </a:solidFill>
              </a:rPr>
              <a:t>Traumatic dissection</a:t>
            </a:r>
            <a:r>
              <a:rPr lang="en-US" sz="2800" u="none" dirty="0"/>
              <a:t> of</a:t>
            </a:r>
          </a:p>
          <a:p>
            <a:r>
              <a:rPr lang="en-US" sz="2800" u="none" dirty="0"/>
              <a:t>right </a:t>
            </a:r>
            <a:r>
              <a:rPr lang="en-US" sz="2800" u="none" dirty="0">
                <a:solidFill>
                  <a:srgbClr val="FF0000"/>
                </a:solidFill>
              </a:rPr>
              <a:t>internal carotid</a:t>
            </a:r>
          </a:p>
          <a:p>
            <a:r>
              <a:rPr lang="en-US" sz="2800" u="none" dirty="0">
                <a:solidFill>
                  <a:srgbClr val="FF0000"/>
                </a:solidFill>
              </a:rPr>
              <a:t>artery </a:t>
            </a:r>
            <a:r>
              <a:rPr lang="en-US" sz="2800" u="none" dirty="0"/>
              <a:t>(ex. running with pencil</a:t>
            </a:r>
          </a:p>
          <a:p>
            <a:r>
              <a:rPr lang="en-US" sz="2800" u="none" dirty="0"/>
              <a:t>in mouth, ex. whiplash on </a:t>
            </a:r>
          </a:p>
          <a:p>
            <a:r>
              <a:rPr lang="en-US" sz="2800" u="none" dirty="0"/>
              <a:t>amusement park ride):  </a:t>
            </a:r>
          </a:p>
          <a:p>
            <a:r>
              <a:rPr lang="en-US" sz="2800" u="none" dirty="0"/>
              <a:t>-“string sign” on </a:t>
            </a:r>
            <a:r>
              <a:rPr lang="en-US" sz="2800" u="none" dirty="0" err="1"/>
              <a:t>angio</a:t>
            </a:r>
            <a:endParaRPr lang="en-US" sz="2800" u="none" dirty="0"/>
          </a:p>
          <a:p>
            <a:r>
              <a:rPr lang="en-US" sz="2800" u="none" dirty="0"/>
              <a:t>- right MCA stroke on CT</a:t>
            </a:r>
          </a:p>
        </p:txBody>
      </p:sp>
      <p:sp>
        <p:nvSpPr>
          <p:cNvPr id="74759" name="AutoShape 7"/>
          <p:cNvSpPr>
            <a:spLocks noChangeArrowheads="1"/>
          </p:cNvSpPr>
          <p:nvPr/>
        </p:nvSpPr>
        <p:spPr bwMode="auto">
          <a:xfrm>
            <a:off x="5638800" y="5867400"/>
            <a:ext cx="671513" cy="228600"/>
          </a:xfrm>
          <a:prstGeom prst="rightArrow">
            <a:avLst>
              <a:gd name="adj1" fmla="val 50000"/>
              <a:gd name="adj2" fmla="val 73438"/>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74760" name="Text Box 8"/>
          <p:cNvSpPr txBox="1">
            <a:spLocks noChangeArrowheads="1"/>
          </p:cNvSpPr>
          <p:nvPr/>
        </p:nvSpPr>
        <p:spPr bwMode="auto">
          <a:xfrm>
            <a:off x="4876800" y="304800"/>
            <a:ext cx="2898775" cy="946150"/>
          </a:xfrm>
          <a:prstGeom prst="rect">
            <a:avLst/>
          </a:prstGeom>
          <a:noFill/>
          <a:ln w="12700" cap="sq">
            <a:noFill/>
            <a:miter lim="800000"/>
            <a:headEnd type="none" w="sm" len="sm"/>
            <a:tailEnd type="none" w="sm" len="sm"/>
          </a:ln>
          <a:effectLst/>
        </p:spPr>
        <p:txBody>
          <a:bodyPr wrap="none">
            <a:spAutoFit/>
          </a:bodyPr>
          <a:lstStyle/>
          <a:p>
            <a:r>
              <a:rPr lang="en-US" sz="2800" u="none">
                <a:solidFill>
                  <a:srgbClr val="FF0000"/>
                </a:solidFill>
              </a:rPr>
              <a:t>Headache due to</a:t>
            </a:r>
          </a:p>
          <a:p>
            <a:r>
              <a:rPr lang="en-US" sz="2800" u="none">
                <a:solidFill>
                  <a:srgbClr val="FF0000"/>
                </a:solidFill>
              </a:rPr>
              <a:t>Neck Trauma</a:t>
            </a:r>
          </a:p>
        </p:txBody>
      </p:sp>
      <p:sp>
        <p:nvSpPr>
          <p:cNvPr id="7" name="Oval 6"/>
          <p:cNvSpPr/>
          <p:nvPr/>
        </p:nvSpPr>
        <p:spPr bwMode="auto">
          <a:xfrm>
            <a:off x="381000" y="457200"/>
            <a:ext cx="990600" cy="2438400"/>
          </a:xfrm>
          <a:prstGeom prst="ellipse">
            <a:avLst/>
          </a:prstGeom>
          <a:noFill/>
          <a:ln w="1270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sng" strike="noStrike" cap="none" normalizeH="0" baseline="0" smtClean="0">
              <a:ln>
                <a:noFill/>
              </a:ln>
              <a:solidFill>
                <a:schemeClr val="tx1"/>
              </a:solidFill>
              <a:effectLst/>
              <a:latin typeface="Arial" charset="0"/>
            </a:endParaRP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2" name="Text Box 4"/>
          <p:cNvSpPr txBox="1">
            <a:spLocks noChangeArrowheads="1"/>
          </p:cNvSpPr>
          <p:nvPr/>
        </p:nvSpPr>
        <p:spPr bwMode="auto">
          <a:xfrm>
            <a:off x="1447800" y="2617788"/>
            <a:ext cx="6669088" cy="1311275"/>
          </a:xfrm>
          <a:prstGeom prst="rect">
            <a:avLst/>
          </a:prstGeom>
          <a:noFill/>
          <a:ln w="12700" cap="sq">
            <a:noFill/>
            <a:miter lim="800000"/>
            <a:headEnd type="none" w="sm" len="sm"/>
            <a:tailEnd type="none" w="sm" len="sm"/>
          </a:ln>
          <a:effectLst/>
        </p:spPr>
        <p:txBody>
          <a:bodyPr wrap="none">
            <a:spAutoFit/>
          </a:bodyPr>
          <a:lstStyle/>
          <a:p>
            <a:r>
              <a:rPr lang="en-US" u="none">
                <a:solidFill>
                  <a:srgbClr val="CC0099"/>
                </a:solidFill>
              </a:rPr>
              <a:t>SEIZURES AND EPILEPSY </a:t>
            </a:r>
          </a:p>
          <a:p>
            <a:r>
              <a:rPr lang="en-US" u="none">
                <a:solidFill>
                  <a:srgbClr val="CC0099"/>
                </a:solidFill>
              </a:rPr>
              <a:t>          IN CHILDREN</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solidFill>
                  <a:srgbClr val="CC0099"/>
                </a:solidFill>
              </a:rPr>
              <a:t>Seizures and Epilepsy</a:t>
            </a:r>
          </a:p>
        </p:txBody>
      </p:sp>
      <p:sp>
        <p:nvSpPr>
          <p:cNvPr id="38915" name="Rectangle 3"/>
          <p:cNvSpPr>
            <a:spLocks noGrp="1" noChangeArrowheads="1"/>
          </p:cNvSpPr>
          <p:nvPr>
            <p:ph type="body" idx="1"/>
          </p:nvPr>
        </p:nvSpPr>
        <p:spPr>
          <a:xfrm>
            <a:off x="457200" y="1719263"/>
            <a:ext cx="8458200" cy="4986337"/>
          </a:xfrm>
        </p:spPr>
        <p:txBody>
          <a:bodyPr/>
          <a:lstStyle/>
          <a:p>
            <a:r>
              <a:rPr lang="en-US"/>
              <a:t>Neonatal Seizures (not epilepsy)</a:t>
            </a:r>
          </a:p>
          <a:p>
            <a:r>
              <a:rPr lang="en-US"/>
              <a:t>Febrile Seizures (not epilepsy)</a:t>
            </a:r>
          </a:p>
          <a:p>
            <a:r>
              <a:rPr lang="en-US"/>
              <a:t>Infantile Spasms (epilepsy)</a:t>
            </a:r>
          </a:p>
          <a:p>
            <a:r>
              <a:rPr lang="en-US"/>
              <a:t>Lennox-Gastaut Syndrome (epilepsy)</a:t>
            </a:r>
          </a:p>
          <a:p>
            <a:r>
              <a:rPr lang="en-US"/>
              <a:t>Childhood Absence (Petit Mal) Epilepsy </a:t>
            </a:r>
          </a:p>
          <a:p>
            <a:r>
              <a:rPr lang="en-US"/>
              <a:t>Juvenile Absence Epilepsy</a:t>
            </a:r>
          </a:p>
          <a:p>
            <a:r>
              <a:rPr lang="en-US"/>
              <a:t>Juvenile Myoclonic Epilepsy</a:t>
            </a:r>
          </a:p>
          <a:p>
            <a:r>
              <a:rPr lang="en-US"/>
              <a:t>Benign Rolandic Epilepsy</a:t>
            </a:r>
          </a:p>
          <a:p>
            <a:r>
              <a:rPr lang="en-US"/>
              <a:t>Complex Partial Epilepsy </a:t>
            </a: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z="2800" dirty="0">
                <a:solidFill>
                  <a:srgbClr val="CC0099"/>
                </a:solidFill>
              </a:rPr>
              <a:t>Epidemiology of Seizures and Epilepsy</a:t>
            </a:r>
          </a:p>
        </p:txBody>
      </p:sp>
      <p:sp>
        <p:nvSpPr>
          <p:cNvPr id="91139" name="Rectangle 3"/>
          <p:cNvSpPr>
            <a:spLocks noGrp="1" noChangeArrowheads="1"/>
          </p:cNvSpPr>
          <p:nvPr>
            <p:ph type="body" idx="1"/>
          </p:nvPr>
        </p:nvSpPr>
        <p:spPr/>
        <p:txBody>
          <a:bodyPr/>
          <a:lstStyle/>
          <a:p>
            <a:pPr>
              <a:lnSpc>
                <a:spcPct val="90000"/>
              </a:lnSpc>
            </a:pPr>
            <a:r>
              <a:rPr lang="en-US" sz="2600" dirty="0">
                <a:solidFill>
                  <a:srgbClr val="CC0099"/>
                </a:solidFill>
              </a:rPr>
              <a:t>4-6 % incidence</a:t>
            </a:r>
            <a:r>
              <a:rPr lang="en-US" sz="2600" dirty="0"/>
              <a:t> of a </a:t>
            </a:r>
            <a:r>
              <a:rPr lang="en-US" sz="2600" dirty="0">
                <a:solidFill>
                  <a:srgbClr val="CC0099"/>
                </a:solidFill>
              </a:rPr>
              <a:t>single</a:t>
            </a:r>
            <a:r>
              <a:rPr lang="en-US" sz="2600" dirty="0"/>
              <a:t> seizure in childhood</a:t>
            </a:r>
          </a:p>
          <a:p>
            <a:pPr>
              <a:lnSpc>
                <a:spcPct val="90000"/>
              </a:lnSpc>
            </a:pPr>
            <a:r>
              <a:rPr lang="en-US" sz="2600" dirty="0">
                <a:solidFill>
                  <a:srgbClr val="CC0099"/>
                </a:solidFill>
              </a:rPr>
              <a:t>1% incidence of epilepsy</a:t>
            </a:r>
            <a:r>
              <a:rPr lang="en-US" sz="2600" dirty="0"/>
              <a:t> (</a:t>
            </a:r>
            <a:r>
              <a:rPr lang="en-US" sz="2600" u="sng" dirty="0"/>
              <a:t>&gt;</a:t>
            </a:r>
            <a:r>
              <a:rPr lang="en-US" sz="2600" dirty="0"/>
              <a:t> 2 unprovoked seizures) in childhood</a:t>
            </a:r>
          </a:p>
          <a:p>
            <a:pPr>
              <a:lnSpc>
                <a:spcPct val="90000"/>
              </a:lnSpc>
            </a:pPr>
            <a:r>
              <a:rPr lang="en-US" sz="2600" dirty="0"/>
              <a:t>70-80 % of children “outgrow” their seizures</a:t>
            </a:r>
          </a:p>
          <a:p>
            <a:pPr>
              <a:lnSpc>
                <a:spcPct val="90000"/>
              </a:lnSpc>
            </a:pPr>
            <a:r>
              <a:rPr lang="en-US" sz="2600" dirty="0">
                <a:solidFill>
                  <a:srgbClr val="CC0099"/>
                </a:solidFill>
              </a:rPr>
              <a:t>HISTORY</a:t>
            </a:r>
            <a:r>
              <a:rPr lang="en-US" sz="2600" dirty="0"/>
              <a:t> is the most important tool in differentiating a seizure from a non-seizure look-alike</a:t>
            </a:r>
          </a:p>
          <a:p>
            <a:pPr>
              <a:lnSpc>
                <a:spcPct val="90000"/>
              </a:lnSpc>
            </a:pPr>
            <a:r>
              <a:rPr lang="en-US" sz="2600" dirty="0">
                <a:solidFill>
                  <a:srgbClr val="CC0099"/>
                </a:solidFill>
              </a:rPr>
              <a:t>EEG</a:t>
            </a:r>
            <a:r>
              <a:rPr lang="en-US" sz="2600" dirty="0"/>
              <a:t> is an </a:t>
            </a:r>
            <a:r>
              <a:rPr lang="en-US" sz="2600" dirty="0">
                <a:solidFill>
                  <a:srgbClr val="CC0099"/>
                </a:solidFill>
              </a:rPr>
              <a:t>adjunctive test</a:t>
            </a:r>
            <a:r>
              <a:rPr lang="en-US" sz="2600" dirty="0"/>
              <a:t> to clinical history</a:t>
            </a:r>
          </a:p>
          <a:p>
            <a:pPr>
              <a:lnSpc>
                <a:spcPct val="90000"/>
              </a:lnSpc>
            </a:pPr>
            <a:r>
              <a:rPr lang="en-US" sz="2600" dirty="0" smtClean="0"/>
              <a:t>after </a:t>
            </a:r>
            <a:r>
              <a:rPr lang="en-US" sz="2600" dirty="0">
                <a:solidFill>
                  <a:srgbClr val="CC0099"/>
                </a:solidFill>
              </a:rPr>
              <a:t>1</a:t>
            </a:r>
            <a:r>
              <a:rPr lang="en-US" sz="2600" baseline="30000" dirty="0">
                <a:solidFill>
                  <a:srgbClr val="CC0099"/>
                </a:solidFill>
              </a:rPr>
              <a:t>st</a:t>
            </a:r>
            <a:r>
              <a:rPr lang="en-US" sz="2600" dirty="0">
                <a:solidFill>
                  <a:srgbClr val="CC0099"/>
                </a:solidFill>
              </a:rPr>
              <a:t> unprovoked</a:t>
            </a:r>
            <a:r>
              <a:rPr lang="en-US" sz="2600" dirty="0"/>
              <a:t> </a:t>
            </a:r>
            <a:r>
              <a:rPr lang="en-US" sz="2600" dirty="0" smtClean="0"/>
              <a:t>seizure, </a:t>
            </a:r>
            <a:r>
              <a:rPr lang="en-US" sz="2600" dirty="0" smtClean="0">
                <a:solidFill>
                  <a:srgbClr val="CC0099"/>
                </a:solidFill>
              </a:rPr>
              <a:t>40% recurrence</a:t>
            </a:r>
            <a:r>
              <a:rPr lang="en-US" sz="2600" dirty="0" smtClean="0"/>
              <a:t> risk </a:t>
            </a:r>
          </a:p>
          <a:p>
            <a:pPr>
              <a:lnSpc>
                <a:spcPct val="90000"/>
              </a:lnSpc>
              <a:buNone/>
            </a:pPr>
            <a:r>
              <a:rPr lang="en-US" sz="2600" dirty="0" smtClean="0">
                <a:solidFill>
                  <a:srgbClr val="CC0099"/>
                </a:solidFill>
              </a:rPr>
              <a:t>    (80% recurrence</a:t>
            </a:r>
            <a:r>
              <a:rPr lang="en-US" sz="2600" dirty="0" smtClean="0"/>
              <a:t> risk if</a:t>
            </a:r>
            <a:r>
              <a:rPr lang="en-US" sz="2600" dirty="0" smtClean="0">
                <a:solidFill>
                  <a:srgbClr val="CC0099"/>
                </a:solidFill>
              </a:rPr>
              <a:t> EEG abnormal)</a:t>
            </a:r>
            <a:endParaRPr lang="en-US" sz="2600" dirty="0"/>
          </a:p>
          <a:p>
            <a:pPr>
              <a:lnSpc>
                <a:spcPct val="90000"/>
              </a:lnSpc>
            </a:pPr>
            <a:r>
              <a:rPr lang="en-US" sz="2600" dirty="0"/>
              <a:t>For 2</a:t>
            </a:r>
            <a:r>
              <a:rPr lang="en-US" sz="2600" baseline="30000" dirty="0"/>
              <a:t>nd</a:t>
            </a:r>
            <a:r>
              <a:rPr lang="en-US" sz="2600" dirty="0"/>
              <a:t> unprovoked seizure, </a:t>
            </a:r>
            <a:r>
              <a:rPr lang="en-US" sz="2600" dirty="0">
                <a:solidFill>
                  <a:srgbClr val="CC0099"/>
                </a:solidFill>
              </a:rPr>
              <a:t>50% occur within 6 months of 1</a:t>
            </a:r>
            <a:r>
              <a:rPr lang="en-US" sz="2600" baseline="30000" dirty="0">
                <a:solidFill>
                  <a:srgbClr val="CC0099"/>
                </a:solidFill>
              </a:rPr>
              <a:t>st</a:t>
            </a:r>
            <a:r>
              <a:rPr lang="en-US" sz="2600" dirty="0">
                <a:solidFill>
                  <a:srgbClr val="CC0099"/>
                </a:solidFill>
              </a:rPr>
              <a:t> seizure</a:t>
            </a:r>
          </a:p>
          <a:p>
            <a:pPr>
              <a:lnSpc>
                <a:spcPct val="90000"/>
              </a:lnSpc>
            </a:pPr>
            <a:endParaRPr lang="en-US" sz="2600" dirty="0">
              <a:solidFill>
                <a:srgbClr val="CC0099"/>
              </a:solidFill>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8" name="Text Box 4"/>
          <p:cNvSpPr txBox="1">
            <a:spLocks noChangeArrowheads="1"/>
          </p:cNvSpPr>
          <p:nvPr/>
        </p:nvSpPr>
        <p:spPr bwMode="auto">
          <a:xfrm>
            <a:off x="1295400" y="2971800"/>
            <a:ext cx="6530975" cy="701675"/>
          </a:xfrm>
          <a:prstGeom prst="rect">
            <a:avLst/>
          </a:prstGeom>
          <a:noFill/>
          <a:ln w="12700" cap="sq">
            <a:noFill/>
            <a:miter lim="800000"/>
            <a:headEnd type="none" w="sm" len="sm"/>
            <a:tailEnd type="none" w="sm" len="sm"/>
          </a:ln>
          <a:effectLst/>
        </p:spPr>
        <p:txBody>
          <a:bodyPr wrap="none">
            <a:spAutoFit/>
          </a:bodyPr>
          <a:lstStyle/>
          <a:p>
            <a:r>
              <a:rPr lang="en-US" u="none"/>
              <a:t> </a:t>
            </a:r>
            <a:r>
              <a:rPr lang="en-US" u="none">
                <a:solidFill>
                  <a:srgbClr val="00FF00"/>
                </a:solidFill>
              </a:rPr>
              <a:t>HEADACHE IN CHILDREN</a:t>
            </a: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28600" y="-228600"/>
            <a:ext cx="7543800" cy="1295400"/>
          </a:xfrm>
        </p:spPr>
        <p:txBody>
          <a:bodyPr/>
          <a:lstStyle/>
          <a:p>
            <a:r>
              <a:rPr lang="en-US" sz="2800" dirty="0">
                <a:solidFill>
                  <a:srgbClr val="CC0099"/>
                </a:solidFill>
              </a:rPr>
              <a:t>Epidemiology of Seizures and Epilepsy</a:t>
            </a:r>
          </a:p>
        </p:txBody>
      </p:sp>
      <p:sp>
        <p:nvSpPr>
          <p:cNvPr id="104451" name="Rectangle 3"/>
          <p:cNvSpPr>
            <a:spLocks noGrp="1" noChangeArrowheads="1"/>
          </p:cNvSpPr>
          <p:nvPr>
            <p:ph type="body" idx="1"/>
          </p:nvPr>
        </p:nvSpPr>
        <p:spPr>
          <a:xfrm>
            <a:off x="381000" y="1295400"/>
            <a:ext cx="8229600" cy="4411662"/>
          </a:xfrm>
        </p:spPr>
        <p:txBody>
          <a:bodyPr/>
          <a:lstStyle/>
          <a:p>
            <a:pPr>
              <a:lnSpc>
                <a:spcPct val="90000"/>
              </a:lnSpc>
            </a:pPr>
            <a:r>
              <a:rPr lang="en-US" sz="2800" dirty="0">
                <a:solidFill>
                  <a:srgbClr val="CC0099"/>
                </a:solidFill>
              </a:rPr>
              <a:t>Increased</a:t>
            </a:r>
            <a:r>
              <a:rPr lang="en-US" sz="2800" dirty="0"/>
              <a:t> recurrence risk if:</a:t>
            </a:r>
          </a:p>
          <a:p>
            <a:pPr lvl="1">
              <a:lnSpc>
                <a:spcPct val="90000"/>
              </a:lnSpc>
            </a:pPr>
            <a:r>
              <a:rPr lang="en-US" sz="2800" dirty="0"/>
              <a:t>symptomatic etiology (dev delay, MR / CP)</a:t>
            </a:r>
          </a:p>
          <a:p>
            <a:pPr lvl="1">
              <a:lnSpc>
                <a:spcPct val="90000"/>
              </a:lnSpc>
            </a:pPr>
            <a:r>
              <a:rPr lang="en-US" sz="2800" dirty="0"/>
              <a:t>abnormal EEG</a:t>
            </a:r>
          </a:p>
          <a:p>
            <a:pPr lvl="1">
              <a:lnSpc>
                <a:spcPct val="90000"/>
              </a:lnSpc>
            </a:pPr>
            <a:r>
              <a:rPr lang="en-US" sz="2800" dirty="0"/>
              <a:t>complex febrile </a:t>
            </a:r>
            <a:r>
              <a:rPr lang="en-US" sz="2800" dirty="0" smtClean="0"/>
              <a:t>seizures </a:t>
            </a:r>
            <a:endParaRPr lang="en-US" sz="2800" dirty="0"/>
          </a:p>
          <a:p>
            <a:pPr lvl="1">
              <a:lnSpc>
                <a:spcPct val="90000"/>
              </a:lnSpc>
            </a:pPr>
            <a:r>
              <a:rPr lang="en-US" sz="2800" dirty="0"/>
              <a:t>Todd’s paresis</a:t>
            </a:r>
          </a:p>
          <a:p>
            <a:pPr lvl="1">
              <a:lnSpc>
                <a:spcPct val="90000"/>
              </a:lnSpc>
            </a:pPr>
            <a:r>
              <a:rPr lang="en-US" sz="2800" dirty="0"/>
              <a:t>nocturnal seizures</a:t>
            </a:r>
          </a:p>
          <a:p>
            <a:pPr lvl="1">
              <a:lnSpc>
                <a:spcPct val="90000"/>
              </a:lnSpc>
            </a:pPr>
            <a:r>
              <a:rPr lang="en-US" sz="2800" dirty="0"/>
              <a:t>+ </a:t>
            </a:r>
            <a:r>
              <a:rPr lang="en-US" sz="2800" dirty="0" err="1"/>
              <a:t>FHx</a:t>
            </a:r>
            <a:r>
              <a:rPr lang="en-US" sz="2800" dirty="0"/>
              <a:t> childhood onset epileptic seizures</a:t>
            </a:r>
          </a:p>
          <a:p>
            <a:pPr lvl="1">
              <a:lnSpc>
                <a:spcPct val="90000"/>
              </a:lnSpc>
              <a:buFont typeface="Wingdings" pitchFamily="2" charset="2"/>
              <a:buNone/>
            </a:pPr>
            <a:endParaRPr lang="en-US" sz="2800" dirty="0"/>
          </a:p>
          <a:p>
            <a:pPr>
              <a:lnSpc>
                <a:spcPct val="90000"/>
              </a:lnSpc>
            </a:pPr>
            <a:r>
              <a:rPr lang="en-US" sz="2800" dirty="0"/>
              <a:t>Factors that do </a:t>
            </a:r>
            <a:r>
              <a:rPr lang="en-US" sz="2800" dirty="0">
                <a:solidFill>
                  <a:srgbClr val="CC0099"/>
                </a:solidFill>
              </a:rPr>
              <a:t>NOT</a:t>
            </a:r>
            <a:r>
              <a:rPr lang="en-US" sz="2800" dirty="0"/>
              <a:t> influence recurrence risk:</a:t>
            </a:r>
          </a:p>
          <a:p>
            <a:pPr lvl="1">
              <a:lnSpc>
                <a:spcPct val="90000"/>
              </a:lnSpc>
            </a:pPr>
            <a:r>
              <a:rPr lang="en-US" sz="2800" dirty="0"/>
              <a:t>patient age</a:t>
            </a:r>
          </a:p>
          <a:p>
            <a:pPr lvl="1">
              <a:lnSpc>
                <a:spcPct val="90000"/>
              </a:lnSpc>
            </a:pPr>
            <a:r>
              <a:rPr lang="en-US" sz="2800" dirty="0"/>
              <a:t>seizure duration</a:t>
            </a:r>
          </a:p>
          <a:p>
            <a:pPr lvl="1">
              <a:lnSpc>
                <a:spcPct val="90000"/>
              </a:lnSpc>
            </a:pPr>
            <a:endParaRPr lang="en-US" dirty="0"/>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04800" y="-457200"/>
            <a:ext cx="7543800" cy="1295400"/>
          </a:xfrm>
        </p:spPr>
        <p:txBody>
          <a:bodyPr/>
          <a:lstStyle/>
          <a:p>
            <a:r>
              <a:rPr lang="en-US" sz="2800" dirty="0">
                <a:solidFill>
                  <a:srgbClr val="FF00FF"/>
                </a:solidFill>
              </a:rPr>
              <a:t>Neonatal Seizures </a:t>
            </a:r>
            <a:r>
              <a:rPr lang="en-US" sz="2800" dirty="0" smtClean="0">
                <a:solidFill>
                  <a:srgbClr val="FF00FF"/>
                </a:solidFill>
              </a:rPr>
              <a:t>(not </a:t>
            </a:r>
            <a:r>
              <a:rPr lang="en-US" sz="2800" dirty="0">
                <a:solidFill>
                  <a:srgbClr val="FF00FF"/>
                </a:solidFill>
              </a:rPr>
              <a:t>epilepsy)</a:t>
            </a:r>
          </a:p>
        </p:txBody>
      </p:sp>
      <p:sp>
        <p:nvSpPr>
          <p:cNvPr id="92163" name="Rectangle 3"/>
          <p:cNvSpPr>
            <a:spLocks noGrp="1" noChangeArrowheads="1"/>
          </p:cNvSpPr>
          <p:nvPr>
            <p:ph type="body" idx="1"/>
          </p:nvPr>
        </p:nvSpPr>
        <p:spPr>
          <a:xfrm>
            <a:off x="152400" y="1066800"/>
            <a:ext cx="8610600" cy="5105400"/>
          </a:xfrm>
        </p:spPr>
        <p:txBody>
          <a:bodyPr/>
          <a:lstStyle/>
          <a:p>
            <a:r>
              <a:rPr lang="en-US" sz="2800" dirty="0"/>
              <a:t>Benign Neonatal Familial Convulsions</a:t>
            </a:r>
          </a:p>
          <a:p>
            <a:endParaRPr lang="en-US" sz="2600" dirty="0"/>
          </a:p>
          <a:p>
            <a:pPr lvl="1"/>
            <a:r>
              <a:rPr lang="en-US" sz="2400" dirty="0"/>
              <a:t>Onset 2</a:t>
            </a:r>
            <a:r>
              <a:rPr lang="en-US" sz="2400" baseline="30000" dirty="0"/>
              <a:t>nd</a:t>
            </a:r>
            <a:r>
              <a:rPr lang="en-US" sz="2400" dirty="0"/>
              <a:t> or 3</a:t>
            </a:r>
            <a:r>
              <a:rPr lang="en-US" sz="2400" baseline="30000" dirty="0"/>
              <a:t>rd</a:t>
            </a:r>
            <a:r>
              <a:rPr lang="en-US" sz="2400" dirty="0"/>
              <a:t> day of life</a:t>
            </a:r>
          </a:p>
          <a:p>
            <a:pPr lvl="1"/>
            <a:r>
              <a:rPr lang="en-US" sz="2400" dirty="0"/>
              <a:t>No </a:t>
            </a:r>
            <a:r>
              <a:rPr lang="en-US" sz="2400" dirty="0" err="1"/>
              <a:t>perinatal</a:t>
            </a:r>
            <a:r>
              <a:rPr lang="en-US" sz="2400" dirty="0"/>
              <a:t> complications</a:t>
            </a:r>
          </a:p>
          <a:p>
            <a:pPr lvl="1"/>
            <a:r>
              <a:rPr lang="en-US" sz="2400" dirty="0" err="1"/>
              <a:t>Autosomal</a:t>
            </a:r>
            <a:r>
              <a:rPr lang="en-US" sz="2400" dirty="0"/>
              <a:t> dominant condition (+</a:t>
            </a:r>
            <a:r>
              <a:rPr lang="en-US" sz="2400" dirty="0" err="1"/>
              <a:t>FHx</a:t>
            </a:r>
            <a:r>
              <a:rPr lang="en-US" sz="2400" dirty="0"/>
              <a:t>)</a:t>
            </a:r>
          </a:p>
          <a:p>
            <a:pPr lvl="2"/>
            <a:r>
              <a:rPr lang="en-US" sz="2400" dirty="0"/>
              <a:t>chromosomes 20 and 8</a:t>
            </a:r>
          </a:p>
          <a:p>
            <a:pPr lvl="2"/>
            <a:r>
              <a:rPr lang="en-US" sz="2400" dirty="0"/>
              <a:t>affected gene product: alpha-subunit of Ach Receptor</a:t>
            </a:r>
          </a:p>
          <a:p>
            <a:pPr lvl="1"/>
            <a:r>
              <a:rPr lang="en-US" sz="2400" dirty="0"/>
              <a:t>Mixed seizure types</a:t>
            </a:r>
          </a:p>
          <a:p>
            <a:pPr lvl="2"/>
            <a:r>
              <a:rPr lang="en-US" sz="2400" dirty="0" err="1"/>
              <a:t>apneic</a:t>
            </a:r>
            <a:r>
              <a:rPr lang="en-US" sz="2400" dirty="0"/>
              <a:t>, </a:t>
            </a:r>
            <a:r>
              <a:rPr lang="en-US" sz="2400" dirty="0" err="1"/>
              <a:t>clonic</a:t>
            </a:r>
            <a:r>
              <a:rPr lang="en-US" sz="2400" dirty="0"/>
              <a:t>, tonic, autonomic, </a:t>
            </a:r>
            <a:r>
              <a:rPr lang="en-US" sz="2400" dirty="0" err="1"/>
              <a:t>oculofacial</a:t>
            </a:r>
            <a:endParaRPr lang="en-US" sz="2400" dirty="0"/>
          </a:p>
          <a:p>
            <a:pPr lvl="1"/>
            <a:r>
              <a:rPr lang="en-US" sz="2400" dirty="0"/>
              <a:t>Typically easy to control seizures which resolve in 1</a:t>
            </a:r>
            <a:r>
              <a:rPr lang="en-US" sz="2400" baseline="30000" dirty="0"/>
              <a:t>st</a:t>
            </a:r>
            <a:r>
              <a:rPr lang="en-US" sz="2400" dirty="0"/>
              <a:t> year of life</a:t>
            </a:r>
          </a:p>
          <a:p>
            <a:pPr lvl="1"/>
            <a:r>
              <a:rPr lang="en-US" sz="2400" dirty="0" err="1"/>
              <a:t>Neuroimaging</a:t>
            </a:r>
            <a:r>
              <a:rPr lang="en-US" sz="2400" dirty="0"/>
              <a:t> and EEG normal</a:t>
            </a: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04800" y="-304800"/>
            <a:ext cx="7543800" cy="1295400"/>
          </a:xfrm>
        </p:spPr>
        <p:txBody>
          <a:bodyPr/>
          <a:lstStyle/>
          <a:p>
            <a:r>
              <a:rPr lang="en-US" sz="2800" dirty="0">
                <a:solidFill>
                  <a:srgbClr val="FF00FF"/>
                </a:solidFill>
              </a:rPr>
              <a:t>Neonatal Seizures </a:t>
            </a:r>
            <a:r>
              <a:rPr lang="en-US" sz="2800" dirty="0" smtClean="0">
                <a:solidFill>
                  <a:srgbClr val="FF00FF"/>
                </a:solidFill>
              </a:rPr>
              <a:t>(may progress to epilepsy</a:t>
            </a:r>
            <a:r>
              <a:rPr lang="en-US" sz="2800" dirty="0">
                <a:solidFill>
                  <a:srgbClr val="FF00FF"/>
                </a:solidFill>
              </a:rPr>
              <a:t>)</a:t>
            </a:r>
          </a:p>
        </p:txBody>
      </p:sp>
      <p:sp>
        <p:nvSpPr>
          <p:cNvPr id="93187" name="Rectangle 3"/>
          <p:cNvSpPr>
            <a:spLocks noGrp="1" noChangeArrowheads="1"/>
          </p:cNvSpPr>
          <p:nvPr>
            <p:ph type="body" idx="1"/>
          </p:nvPr>
        </p:nvSpPr>
        <p:spPr>
          <a:xfrm>
            <a:off x="228600" y="1371600"/>
            <a:ext cx="8915400" cy="5105400"/>
          </a:xfrm>
        </p:spPr>
        <p:txBody>
          <a:bodyPr/>
          <a:lstStyle/>
          <a:p>
            <a:pPr>
              <a:lnSpc>
                <a:spcPct val="90000"/>
              </a:lnSpc>
            </a:pPr>
            <a:r>
              <a:rPr lang="en-US" sz="2800" dirty="0"/>
              <a:t>Symptomatic (secondary) neonatal seizures</a:t>
            </a:r>
          </a:p>
          <a:p>
            <a:pPr>
              <a:lnSpc>
                <a:spcPct val="90000"/>
              </a:lnSpc>
            </a:pPr>
            <a:endParaRPr lang="en-US" sz="2800" dirty="0"/>
          </a:p>
          <a:p>
            <a:pPr lvl="1">
              <a:lnSpc>
                <a:spcPct val="90000"/>
              </a:lnSpc>
            </a:pPr>
            <a:r>
              <a:rPr lang="en-US" dirty="0"/>
              <a:t>Multiple Causes</a:t>
            </a:r>
          </a:p>
          <a:p>
            <a:pPr lvl="2">
              <a:lnSpc>
                <a:spcPct val="90000"/>
              </a:lnSpc>
            </a:pPr>
            <a:r>
              <a:rPr lang="en-US" dirty="0"/>
              <a:t>Hypoxia-Ischemia </a:t>
            </a:r>
            <a:r>
              <a:rPr lang="en-US" dirty="0" smtClean="0"/>
              <a:t>(HIE)</a:t>
            </a:r>
            <a:endParaRPr lang="en-US" dirty="0"/>
          </a:p>
          <a:p>
            <a:pPr lvl="2">
              <a:lnSpc>
                <a:spcPct val="90000"/>
              </a:lnSpc>
            </a:pPr>
            <a:r>
              <a:rPr lang="en-US" dirty="0"/>
              <a:t>Infection (meningitis, sepsis)</a:t>
            </a:r>
          </a:p>
          <a:p>
            <a:pPr lvl="2">
              <a:lnSpc>
                <a:spcPct val="90000"/>
              </a:lnSpc>
            </a:pPr>
            <a:r>
              <a:rPr lang="en-US" dirty="0"/>
              <a:t>Hemorrhage (IVH, subarachnoid, </a:t>
            </a:r>
            <a:r>
              <a:rPr lang="en-US" dirty="0" err="1"/>
              <a:t>intraparenchymal</a:t>
            </a:r>
            <a:r>
              <a:rPr lang="en-US" dirty="0"/>
              <a:t>)</a:t>
            </a:r>
          </a:p>
          <a:p>
            <a:pPr lvl="2">
              <a:lnSpc>
                <a:spcPct val="90000"/>
              </a:lnSpc>
            </a:pPr>
            <a:r>
              <a:rPr lang="en-US" dirty="0"/>
              <a:t>Infarction (thrombotic, hemorrhagic)</a:t>
            </a:r>
          </a:p>
          <a:p>
            <a:pPr lvl="2">
              <a:lnSpc>
                <a:spcPct val="90000"/>
              </a:lnSpc>
            </a:pPr>
            <a:r>
              <a:rPr lang="en-US" dirty="0"/>
              <a:t>Metabolic derangement </a:t>
            </a:r>
            <a:r>
              <a:rPr lang="en-US" dirty="0" smtClean="0"/>
              <a:t>(low sodium</a:t>
            </a:r>
            <a:r>
              <a:rPr lang="en-US" dirty="0"/>
              <a:t>, </a:t>
            </a:r>
            <a:r>
              <a:rPr lang="en-US" dirty="0" smtClean="0"/>
              <a:t>low calcium, glucose</a:t>
            </a:r>
            <a:r>
              <a:rPr lang="en-US" dirty="0"/>
              <a:t>)</a:t>
            </a:r>
          </a:p>
          <a:p>
            <a:pPr lvl="2">
              <a:lnSpc>
                <a:spcPct val="90000"/>
              </a:lnSpc>
            </a:pPr>
            <a:r>
              <a:rPr lang="en-US" dirty="0"/>
              <a:t>Inborn errors of metabolism</a:t>
            </a:r>
          </a:p>
          <a:p>
            <a:pPr lvl="2">
              <a:lnSpc>
                <a:spcPct val="90000"/>
              </a:lnSpc>
            </a:pPr>
            <a:r>
              <a:rPr lang="en-US" dirty="0"/>
              <a:t>CNS malformation</a:t>
            </a:r>
          </a:p>
          <a:p>
            <a:pPr lvl="2">
              <a:lnSpc>
                <a:spcPct val="90000"/>
              </a:lnSpc>
            </a:pPr>
            <a:endParaRPr lang="en-US" dirty="0"/>
          </a:p>
          <a:p>
            <a:pPr lvl="2">
              <a:lnSpc>
                <a:spcPct val="90000"/>
              </a:lnSpc>
            </a:pPr>
            <a:r>
              <a:rPr lang="en-US" dirty="0"/>
              <a:t>Treatments: IV </a:t>
            </a:r>
            <a:r>
              <a:rPr lang="en-US" dirty="0" err="1"/>
              <a:t>phenobarbital</a:t>
            </a:r>
            <a:r>
              <a:rPr lang="en-US" dirty="0"/>
              <a:t>, IV </a:t>
            </a:r>
            <a:r>
              <a:rPr lang="en-US" dirty="0" err="1" smtClean="0"/>
              <a:t>phenytoin</a:t>
            </a:r>
            <a:r>
              <a:rPr lang="en-US" dirty="0" smtClean="0"/>
              <a:t>, </a:t>
            </a:r>
          </a:p>
          <a:p>
            <a:pPr lvl="2">
              <a:lnSpc>
                <a:spcPct val="90000"/>
              </a:lnSpc>
              <a:buNone/>
            </a:pPr>
            <a:r>
              <a:rPr lang="en-US" dirty="0" smtClean="0"/>
              <a:t>    IV benzodiazepines, **trial of IV pyridoxine 100 mg</a:t>
            </a:r>
            <a:endParaRPr lang="en-US" dirty="0"/>
          </a:p>
          <a:p>
            <a:pPr lvl="3">
              <a:lnSpc>
                <a:spcPct val="90000"/>
              </a:lnSpc>
            </a:pPr>
            <a:endParaRPr lang="en-US" dirty="0"/>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28600" y="-381000"/>
            <a:ext cx="7543800" cy="1295400"/>
          </a:xfrm>
        </p:spPr>
        <p:txBody>
          <a:bodyPr/>
          <a:lstStyle/>
          <a:p>
            <a:r>
              <a:rPr lang="en-US" sz="2800" dirty="0">
                <a:solidFill>
                  <a:srgbClr val="0099FF"/>
                </a:solidFill>
              </a:rPr>
              <a:t>Febrile Seizures (</a:t>
            </a:r>
            <a:r>
              <a:rPr lang="en-US" sz="2800" u="sng" dirty="0">
                <a:solidFill>
                  <a:srgbClr val="0099FF"/>
                </a:solidFill>
              </a:rPr>
              <a:t>not</a:t>
            </a:r>
            <a:r>
              <a:rPr lang="en-US" sz="2800" dirty="0">
                <a:solidFill>
                  <a:srgbClr val="0099FF"/>
                </a:solidFill>
              </a:rPr>
              <a:t> epilepsy)</a:t>
            </a:r>
          </a:p>
        </p:txBody>
      </p:sp>
      <p:sp>
        <p:nvSpPr>
          <p:cNvPr id="73731" name="Rectangle 3"/>
          <p:cNvSpPr>
            <a:spLocks noGrp="1" noChangeArrowheads="1"/>
          </p:cNvSpPr>
          <p:nvPr>
            <p:ph type="body" idx="1"/>
          </p:nvPr>
        </p:nvSpPr>
        <p:spPr>
          <a:xfrm>
            <a:off x="381000" y="1295400"/>
            <a:ext cx="8382000" cy="4757738"/>
          </a:xfrm>
        </p:spPr>
        <p:txBody>
          <a:bodyPr/>
          <a:lstStyle/>
          <a:p>
            <a:pPr>
              <a:lnSpc>
                <a:spcPct val="90000"/>
              </a:lnSpc>
            </a:pPr>
            <a:r>
              <a:rPr lang="en-US" sz="2400"/>
              <a:t>2-4 % of children age ~ 6 months – 6 years</a:t>
            </a:r>
          </a:p>
          <a:p>
            <a:pPr>
              <a:lnSpc>
                <a:spcPct val="90000"/>
              </a:lnSpc>
            </a:pPr>
            <a:r>
              <a:rPr lang="en-US" sz="2400"/>
              <a:t>Provoked by a sudden spike in temp usually with URI, Acute OM, AGE (genetic predisposition)</a:t>
            </a:r>
          </a:p>
          <a:p>
            <a:pPr>
              <a:lnSpc>
                <a:spcPct val="90000"/>
              </a:lnSpc>
            </a:pPr>
            <a:r>
              <a:rPr lang="en-US" sz="2400">
                <a:solidFill>
                  <a:srgbClr val="0099FF"/>
                </a:solidFill>
              </a:rPr>
              <a:t>“Simple”</a:t>
            </a:r>
          </a:p>
          <a:p>
            <a:pPr lvl="1">
              <a:lnSpc>
                <a:spcPct val="90000"/>
              </a:lnSpc>
            </a:pPr>
            <a:r>
              <a:rPr lang="en-US" sz="2400">
                <a:solidFill>
                  <a:srgbClr val="0099FF"/>
                </a:solidFill>
              </a:rPr>
              <a:t>Generalized convulsion</a:t>
            </a:r>
            <a:r>
              <a:rPr lang="en-US" sz="2400">
                <a:solidFill>
                  <a:srgbClr val="00FF00"/>
                </a:solidFill>
              </a:rPr>
              <a:t> </a:t>
            </a:r>
            <a:r>
              <a:rPr lang="en-US" sz="2400"/>
              <a:t>(whole body shaking)</a:t>
            </a:r>
          </a:p>
          <a:p>
            <a:pPr lvl="1">
              <a:lnSpc>
                <a:spcPct val="90000"/>
              </a:lnSpc>
            </a:pPr>
            <a:r>
              <a:rPr lang="en-US" sz="2400">
                <a:solidFill>
                  <a:srgbClr val="0099FF"/>
                </a:solidFill>
              </a:rPr>
              <a:t>Brief</a:t>
            </a:r>
            <a:r>
              <a:rPr lang="en-US" sz="2400">
                <a:solidFill>
                  <a:srgbClr val="00FF00"/>
                </a:solidFill>
              </a:rPr>
              <a:t> </a:t>
            </a:r>
            <a:r>
              <a:rPr lang="en-US" sz="2400"/>
              <a:t>(&lt; 15-20 minutes)</a:t>
            </a:r>
          </a:p>
          <a:p>
            <a:pPr lvl="1">
              <a:lnSpc>
                <a:spcPct val="90000"/>
              </a:lnSpc>
            </a:pPr>
            <a:r>
              <a:rPr lang="en-US" sz="2400">
                <a:solidFill>
                  <a:srgbClr val="0099FF"/>
                </a:solidFill>
              </a:rPr>
              <a:t>Only one</a:t>
            </a:r>
            <a:r>
              <a:rPr lang="en-US" sz="2400">
                <a:solidFill>
                  <a:srgbClr val="00FF00"/>
                </a:solidFill>
              </a:rPr>
              <a:t> </a:t>
            </a:r>
            <a:r>
              <a:rPr lang="en-US" sz="2400"/>
              <a:t>in the course of an illness</a:t>
            </a:r>
          </a:p>
          <a:p>
            <a:pPr lvl="1">
              <a:lnSpc>
                <a:spcPct val="90000"/>
              </a:lnSpc>
            </a:pPr>
            <a:r>
              <a:rPr lang="en-US" sz="2400"/>
              <a:t>Future risk of epilepsy 1% like other children</a:t>
            </a:r>
          </a:p>
          <a:p>
            <a:pPr>
              <a:lnSpc>
                <a:spcPct val="90000"/>
              </a:lnSpc>
            </a:pPr>
            <a:r>
              <a:rPr lang="en-US" sz="2400">
                <a:solidFill>
                  <a:srgbClr val="FF0000"/>
                </a:solidFill>
              </a:rPr>
              <a:t>“Complex”</a:t>
            </a:r>
          </a:p>
          <a:p>
            <a:pPr lvl="1">
              <a:lnSpc>
                <a:spcPct val="90000"/>
              </a:lnSpc>
            </a:pPr>
            <a:r>
              <a:rPr lang="en-US" sz="2400">
                <a:solidFill>
                  <a:srgbClr val="FF0000"/>
                </a:solidFill>
              </a:rPr>
              <a:t>focal seizure </a:t>
            </a:r>
            <a:r>
              <a:rPr lang="en-US" sz="2400"/>
              <a:t>(one side of body shaking, staring)</a:t>
            </a:r>
          </a:p>
          <a:p>
            <a:pPr lvl="1">
              <a:lnSpc>
                <a:spcPct val="90000"/>
              </a:lnSpc>
            </a:pPr>
            <a:r>
              <a:rPr lang="en-US" sz="2400">
                <a:solidFill>
                  <a:srgbClr val="FF0000"/>
                </a:solidFill>
              </a:rPr>
              <a:t>prolonged</a:t>
            </a:r>
            <a:r>
              <a:rPr lang="en-US" sz="2400"/>
              <a:t> (&gt; 15-20 minutes)</a:t>
            </a:r>
          </a:p>
          <a:p>
            <a:pPr lvl="1">
              <a:lnSpc>
                <a:spcPct val="90000"/>
              </a:lnSpc>
            </a:pPr>
            <a:r>
              <a:rPr lang="en-US" sz="2400">
                <a:solidFill>
                  <a:srgbClr val="FF0000"/>
                </a:solidFill>
              </a:rPr>
              <a:t>multiple</a:t>
            </a:r>
            <a:r>
              <a:rPr lang="en-US" sz="2400"/>
              <a:t> in 24 hours</a:t>
            </a:r>
          </a:p>
          <a:p>
            <a:pPr>
              <a:lnSpc>
                <a:spcPct val="90000"/>
              </a:lnSpc>
            </a:pPr>
            <a:r>
              <a:rPr lang="en-US" sz="2400">
                <a:solidFill>
                  <a:srgbClr val="FF0000"/>
                </a:solidFill>
              </a:rPr>
              <a:t>Complex</a:t>
            </a:r>
            <a:r>
              <a:rPr lang="en-US" sz="2400"/>
              <a:t> febrile seizures hint at an </a:t>
            </a:r>
            <a:r>
              <a:rPr lang="en-US" sz="2400">
                <a:solidFill>
                  <a:srgbClr val="FF0000"/>
                </a:solidFill>
              </a:rPr>
              <a:t>increased risk </a:t>
            </a:r>
            <a:r>
              <a:rPr lang="en-US" sz="2400"/>
              <a:t>of</a:t>
            </a:r>
            <a:r>
              <a:rPr lang="en-US" sz="2400">
                <a:solidFill>
                  <a:srgbClr val="FF0000"/>
                </a:solidFill>
              </a:rPr>
              <a:t> future epilepsy</a:t>
            </a:r>
          </a:p>
          <a:p>
            <a:pPr>
              <a:lnSpc>
                <a:spcPct val="90000"/>
              </a:lnSpc>
            </a:pPr>
            <a:endParaRPr lang="en-US" sz="2400">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52400" y="-304800"/>
            <a:ext cx="8001000" cy="1295400"/>
          </a:xfrm>
        </p:spPr>
        <p:txBody>
          <a:bodyPr/>
          <a:lstStyle/>
          <a:p>
            <a:r>
              <a:rPr lang="en-US" sz="2800" dirty="0">
                <a:solidFill>
                  <a:srgbClr val="0099FF"/>
                </a:solidFill>
              </a:rPr>
              <a:t>Treatment of Febrile Seizures (</a:t>
            </a:r>
            <a:r>
              <a:rPr lang="en-US" sz="2800" u="sng" dirty="0" smtClean="0">
                <a:solidFill>
                  <a:srgbClr val="0099FF"/>
                </a:solidFill>
              </a:rPr>
              <a:t>not </a:t>
            </a:r>
            <a:r>
              <a:rPr lang="en-US" sz="2800" dirty="0" smtClean="0">
                <a:solidFill>
                  <a:srgbClr val="0099FF"/>
                </a:solidFill>
              </a:rPr>
              <a:t>epilepsy</a:t>
            </a:r>
            <a:r>
              <a:rPr lang="en-US" sz="2800" dirty="0">
                <a:solidFill>
                  <a:srgbClr val="0099FF"/>
                </a:solidFill>
              </a:rPr>
              <a:t>)</a:t>
            </a:r>
          </a:p>
        </p:txBody>
      </p:sp>
      <p:sp>
        <p:nvSpPr>
          <p:cNvPr id="94211" name="Rectangle 3"/>
          <p:cNvSpPr>
            <a:spLocks noGrp="1" noChangeArrowheads="1"/>
          </p:cNvSpPr>
          <p:nvPr>
            <p:ph type="body" idx="1"/>
          </p:nvPr>
        </p:nvSpPr>
        <p:spPr>
          <a:xfrm>
            <a:off x="228600" y="1295400"/>
            <a:ext cx="8382000" cy="4757738"/>
          </a:xfrm>
        </p:spPr>
        <p:txBody>
          <a:bodyPr/>
          <a:lstStyle/>
          <a:p>
            <a:pPr marL="400050" indent="-400050">
              <a:lnSpc>
                <a:spcPct val="90000"/>
              </a:lnSpc>
            </a:pPr>
            <a:r>
              <a:rPr lang="en-US" sz="2400" dirty="0">
                <a:solidFill>
                  <a:srgbClr val="0099FF"/>
                </a:solidFill>
              </a:rPr>
              <a:t>Considered benign</a:t>
            </a:r>
            <a:r>
              <a:rPr lang="en-US" sz="2400" dirty="0">
                <a:solidFill>
                  <a:srgbClr val="00FF00"/>
                </a:solidFill>
              </a:rPr>
              <a:t> </a:t>
            </a:r>
            <a:r>
              <a:rPr lang="en-US" sz="2400" dirty="0"/>
              <a:t>not warranting daily anti-seizure medication</a:t>
            </a:r>
          </a:p>
          <a:p>
            <a:pPr marL="725488" lvl="1" indent="-381000">
              <a:lnSpc>
                <a:spcPct val="90000"/>
              </a:lnSpc>
            </a:pPr>
            <a:r>
              <a:rPr lang="en-US" sz="2400" dirty="0"/>
              <a:t>but </a:t>
            </a:r>
            <a:r>
              <a:rPr lang="en-US" sz="2400" dirty="0" err="1"/>
              <a:t>phenobarbital</a:t>
            </a:r>
            <a:r>
              <a:rPr lang="en-US" sz="2400" dirty="0"/>
              <a:t> or </a:t>
            </a:r>
            <a:r>
              <a:rPr lang="en-US" sz="2400" dirty="0" err="1"/>
              <a:t>valproic</a:t>
            </a:r>
            <a:r>
              <a:rPr lang="en-US" sz="2400" dirty="0"/>
              <a:t> acid provide some prevention</a:t>
            </a:r>
          </a:p>
          <a:p>
            <a:pPr marL="400050" indent="-400050">
              <a:lnSpc>
                <a:spcPct val="90000"/>
              </a:lnSpc>
              <a:buFont typeface="Wingdings" pitchFamily="2" charset="2"/>
              <a:buNone/>
            </a:pPr>
            <a:endParaRPr lang="en-US" sz="2400" dirty="0"/>
          </a:p>
          <a:p>
            <a:pPr marL="400050" indent="-400050">
              <a:lnSpc>
                <a:spcPct val="90000"/>
              </a:lnSpc>
            </a:pPr>
            <a:r>
              <a:rPr lang="en-US" sz="2400" dirty="0">
                <a:solidFill>
                  <a:srgbClr val="0099FF"/>
                </a:solidFill>
              </a:rPr>
              <a:t>Rectal </a:t>
            </a:r>
            <a:r>
              <a:rPr lang="en-US" sz="2400" dirty="0" err="1">
                <a:solidFill>
                  <a:srgbClr val="0099FF"/>
                </a:solidFill>
              </a:rPr>
              <a:t>Diastat</a:t>
            </a:r>
            <a:r>
              <a:rPr lang="en-US" sz="2400" dirty="0">
                <a:solidFill>
                  <a:srgbClr val="00FF00"/>
                </a:solidFill>
              </a:rPr>
              <a:t> </a:t>
            </a:r>
            <a:r>
              <a:rPr lang="en-US" sz="2400" dirty="0"/>
              <a:t>(valium gel) may be used to:</a:t>
            </a:r>
          </a:p>
          <a:p>
            <a:pPr marL="725488" lvl="1" indent="-381000">
              <a:lnSpc>
                <a:spcPct val="90000"/>
              </a:lnSpc>
            </a:pPr>
            <a:r>
              <a:rPr lang="en-US" sz="2400" dirty="0"/>
              <a:t>abort </a:t>
            </a:r>
            <a:r>
              <a:rPr lang="en-US" sz="2400" dirty="0">
                <a:solidFill>
                  <a:srgbClr val="0099FF"/>
                </a:solidFill>
              </a:rPr>
              <a:t>prolonged</a:t>
            </a:r>
            <a:r>
              <a:rPr lang="en-US" sz="2400" dirty="0"/>
              <a:t> complex febrile seizure</a:t>
            </a:r>
          </a:p>
          <a:p>
            <a:pPr marL="725488" lvl="1" indent="-381000">
              <a:lnSpc>
                <a:spcPct val="90000"/>
              </a:lnSpc>
            </a:pPr>
            <a:r>
              <a:rPr lang="en-US" sz="2400" dirty="0">
                <a:solidFill>
                  <a:srgbClr val="0099FF"/>
                </a:solidFill>
              </a:rPr>
              <a:t>prevent</a:t>
            </a:r>
            <a:r>
              <a:rPr lang="en-US" sz="2400" dirty="0"/>
              <a:t> complex febrile seizure </a:t>
            </a:r>
            <a:r>
              <a:rPr lang="en-US" sz="2400" dirty="0">
                <a:solidFill>
                  <a:srgbClr val="0099FF"/>
                </a:solidFill>
              </a:rPr>
              <a:t>clusters</a:t>
            </a:r>
            <a:r>
              <a:rPr lang="en-US" sz="2400" dirty="0"/>
              <a:t>  (if child known to cluster)</a:t>
            </a:r>
          </a:p>
          <a:p>
            <a:pPr marL="725488" lvl="1" indent="-381000">
              <a:lnSpc>
                <a:spcPct val="90000"/>
              </a:lnSpc>
            </a:pPr>
            <a:r>
              <a:rPr lang="en-US" sz="2400" dirty="0">
                <a:solidFill>
                  <a:srgbClr val="0099FF"/>
                </a:solidFill>
              </a:rPr>
              <a:t>prevent</a:t>
            </a:r>
            <a:r>
              <a:rPr lang="en-US" sz="2400" dirty="0"/>
              <a:t> febrile </a:t>
            </a:r>
            <a:r>
              <a:rPr lang="en-US" sz="2400" dirty="0">
                <a:solidFill>
                  <a:srgbClr val="0099FF"/>
                </a:solidFill>
              </a:rPr>
              <a:t>seizure recurrence</a:t>
            </a:r>
            <a:r>
              <a:rPr lang="en-US" sz="2400" dirty="0"/>
              <a:t> during a febrile illness</a:t>
            </a:r>
          </a:p>
          <a:p>
            <a:pPr marL="400050" indent="-400050">
              <a:lnSpc>
                <a:spcPct val="90000"/>
              </a:lnSpc>
              <a:buFont typeface="Wingdings" pitchFamily="2" charset="2"/>
              <a:buNone/>
            </a:pPr>
            <a:endParaRPr lang="en-US" sz="2400" dirty="0"/>
          </a:p>
          <a:p>
            <a:pPr marL="400050" indent="-400050">
              <a:lnSpc>
                <a:spcPct val="90000"/>
              </a:lnSpc>
            </a:pPr>
            <a:r>
              <a:rPr lang="en-US" sz="2400" dirty="0">
                <a:solidFill>
                  <a:srgbClr val="FF0000"/>
                </a:solidFill>
              </a:rPr>
              <a:t>Anti-</a:t>
            </a:r>
            <a:r>
              <a:rPr lang="en-US" sz="2400" dirty="0" err="1">
                <a:solidFill>
                  <a:srgbClr val="FF0000"/>
                </a:solidFill>
              </a:rPr>
              <a:t>pyretics</a:t>
            </a:r>
            <a:r>
              <a:rPr lang="en-US" sz="2400" dirty="0"/>
              <a:t> have </a:t>
            </a:r>
            <a:r>
              <a:rPr lang="en-US" sz="2400" dirty="0">
                <a:solidFill>
                  <a:srgbClr val="FF0000"/>
                </a:solidFill>
              </a:rPr>
              <a:t>NOT</a:t>
            </a:r>
            <a:r>
              <a:rPr lang="en-US" sz="2400" dirty="0"/>
              <a:t> been proven to decrease the risk of recurrent febrile seizures</a:t>
            </a:r>
          </a:p>
          <a:p>
            <a:pPr marL="400050" indent="-400050">
              <a:lnSpc>
                <a:spcPct val="90000"/>
              </a:lnSpc>
              <a:buFont typeface="Wingdings" pitchFamily="2" charset="2"/>
              <a:buNone/>
            </a:pPr>
            <a:endParaRPr lang="en-US" sz="2400" dirty="0">
              <a:solidFill>
                <a:srgbClr val="00FF00"/>
              </a:solidFill>
            </a:endParaRPr>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28600" y="152400"/>
            <a:ext cx="7772400" cy="1143000"/>
          </a:xfrm>
        </p:spPr>
        <p:txBody>
          <a:bodyPr/>
          <a:lstStyle/>
          <a:p>
            <a:r>
              <a:rPr lang="en-US" sz="2800">
                <a:solidFill>
                  <a:srgbClr val="FF0000"/>
                </a:solidFill>
              </a:rPr>
              <a:t>Infantile Spasms (West Syndrome) – </a:t>
            </a:r>
            <a:br>
              <a:rPr lang="en-US" sz="2800">
                <a:solidFill>
                  <a:srgbClr val="FF0000"/>
                </a:solidFill>
              </a:rPr>
            </a:br>
            <a:r>
              <a:rPr lang="en-US" sz="2800">
                <a:solidFill>
                  <a:srgbClr val="FF0000"/>
                </a:solidFill>
              </a:rPr>
              <a:t>a severe epilepsy</a:t>
            </a:r>
          </a:p>
        </p:txBody>
      </p:sp>
      <p:pic>
        <p:nvPicPr>
          <p:cNvPr id="83971" name="Picture 3" descr="is"/>
          <p:cNvPicPr>
            <a:picLocks noChangeAspect="1" noChangeArrowheads="1"/>
          </p:cNvPicPr>
          <p:nvPr/>
        </p:nvPicPr>
        <p:blipFill>
          <a:blip r:embed="rId4" cstate="print"/>
          <a:srcRect/>
          <a:stretch>
            <a:fillRect/>
          </a:stretch>
        </p:blipFill>
        <p:spPr bwMode="auto">
          <a:xfrm>
            <a:off x="533400" y="1600200"/>
            <a:ext cx="2595563" cy="3048000"/>
          </a:xfrm>
          <a:prstGeom prst="rect">
            <a:avLst/>
          </a:prstGeom>
          <a:noFill/>
        </p:spPr>
      </p:pic>
      <p:pic>
        <p:nvPicPr>
          <p:cNvPr id="83972" name="Picture 4" descr="iseeg"/>
          <p:cNvPicPr>
            <a:picLocks noChangeAspect="1" noChangeArrowheads="1"/>
          </p:cNvPicPr>
          <p:nvPr/>
        </p:nvPicPr>
        <p:blipFill>
          <a:blip r:embed="rId5" cstate="print"/>
          <a:srcRect/>
          <a:stretch>
            <a:fillRect/>
          </a:stretch>
        </p:blipFill>
        <p:spPr bwMode="auto">
          <a:xfrm>
            <a:off x="4953000" y="3276600"/>
            <a:ext cx="3487738" cy="2511425"/>
          </a:xfrm>
          <a:prstGeom prst="rect">
            <a:avLst/>
          </a:prstGeom>
          <a:noFill/>
        </p:spPr>
      </p:pic>
      <p:sp>
        <p:nvSpPr>
          <p:cNvPr id="83973" name="Text Box 5"/>
          <p:cNvSpPr txBox="1">
            <a:spLocks noChangeArrowheads="1"/>
          </p:cNvSpPr>
          <p:nvPr/>
        </p:nvSpPr>
        <p:spPr bwMode="auto">
          <a:xfrm>
            <a:off x="152400" y="4724400"/>
            <a:ext cx="4522788" cy="1917700"/>
          </a:xfrm>
          <a:prstGeom prst="rect">
            <a:avLst/>
          </a:prstGeom>
          <a:noFill/>
          <a:ln w="12700">
            <a:noFill/>
            <a:miter lim="800000"/>
            <a:headEnd type="none" w="sm" len="sm"/>
            <a:tailEnd type="none" w="sm" len="sm"/>
          </a:ln>
          <a:effectLst/>
        </p:spPr>
        <p:txBody>
          <a:bodyPr wrap="none">
            <a:spAutoFit/>
          </a:bodyPr>
          <a:lstStyle/>
          <a:p>
            <a:pPr eaLnBrk="0" hangingPunct="0"/>
            <a:r>
              <a:rPr lang="en-US" sz="2400" u="none">
                <a:solidFill>
                  <a:srgbClr val="FF0000"/>
                </a:solidFill>
              </a:rPr>
              <a:t>Clinical spasms</a:t>
            </a:r>
            <a:r>
              <a:rPr lang="en-US" sz="2400" u="none"/>
              <a:t> (1-2 secs)</a:t>
            </a:r>
          </a:p>
          <a:p>
            <a:pPr eaLnBrk="0" hangingPunct="0">
              <a:buFontTx/>
              <a:buChar char="-"/>
            </a:pPr>
            <a:r>
              <a:rPr lang="en-US" sz="2400" u="none"/>
              <a:t> a subtle momentary flexion or </a:t>
            </a:r>
          </a:p>
          <a:p>
            <a:pPr eaLnBrk="0" hangingPunct="0"/>
            <a:r>
              <a:rPr lang="en-US" sz="2400" u="none"/>
              <a:t>  extension of the body</a:t>
            </a:r>
          </a:p>
          <a:p>
            <a:pPr eaLnBrk="0" hangingPunct="0">
              <a:buFontTx/>
              <a:buChar char="-"/>
            </a:pPr>
            <a:r>
              <a:rPr lang="en-US" sz="2400" u="none"/>
              <a:t> occur in clusters when drowsy </a:t>
            </a:r>
          </a:p>
          <a:p>
            <a:pPr eaLnBrk="0" hangingPunct="0"/>
            <a:r>
              <a:rPr lang="en-US" sz="2400" u="none"/>
              <a:t>  (waking or falling asleep)</a:t>
            </a:r>
          </a:p>
        </p:txBody>
      </p:sp>
      <p:sp>
        <p:nvSpPr>
          <p:cNvPr id="83974" name="Text Box 6"/>
          <p:cNvSpPr txBox="1">
            <a:spLocks noChangeArrowheads="1"/>
          </p:cNvSpPr>
          <p:nvPr/>
        </p:nvSpPr>
        <p:spPr bwMode="auto">
          <a:xfrm>
            <a:off x="4114800" y="1524000"/>
            <a:ext cx="4576763" cy="1552575"/>
          </a:xfrm>
          <a:prstGeom prst="rect">
            <a:avLst/>
          </a:prstGeom>
          <a:noFill/>
          <a:ln w="12700">
            <a:noFill/>
            <a:miter lim="800000"/>
            <a:headEnd type="none" w="sm" len="sm"/>
            <a:tailEnd type="none" w="sm" len="sm"/>
          </a:ln>
          <a:effectLst/>
        </p:spPr>
        <p:txBody>
          <a:bodyPr wrap="none">
            <a:spAutoFit/>
          </a:bodyPr>
          <a:lstStyle/>
          <a:p>
            <a:pPr eaLnBrk="0" hangingPunct="0"/>
            <a:r>
              <a:rPr lang="en-US" sz="2400" u="none"/>
              <a:t>Severely abnormal EEG pattern:</a:t>
            </a:r>
          </a:p>
          <a:p>
            <a:pPr eaLnBrk="0" hangingPunct="0"/>
            <a:r>
              <a:rPr lang="en-US" sz="2400" u="none">
                <a:solidFill>
                  <a:srgbClr val="FF0000"/>
                </a:solidFill>
              </a:rPr>
              <a:t>disorganized, discontinuous, </a:t>
            </a:r>
          </a:p>
          <a:p>
            <a:pPr eaLnBrk="0" hangingPunct="0"/>
            <a:r>
              <a:rPr lang="en-US" sz="2400" u="none">
                <a:solidFill>
                  <a:srgbClr val="FF0000"/>
                </a:solidFill>
              </a:rPr>
              <a:t>high amplitude, multifocal spikes</a:t>
            </a:r>
          </a:p>
          <a:p>
            <a:pPr eaLnBrk="0" hangingPunct="0"/>
            <a:r>
              <a:rPr lang="en-US" sz="2400" u="none"/>
              <a:t>called</a:t>
            </a:r>
            <a:r>
              <a:rPr lang="en-US" sz="2400" u="none">
                <a:solidFill>
                  <a:srgbClr val="FF0000"/>
                </a:solidFill>
              </a:rPr>
              <a:t> </a:t>
            </a:r>
            <a:r>
              <a:rPr lang="en-US" sz="2400" b="1" u="none">
                <a:solidFill>
                  <a:srgbClr val="FFFF00"/>
                </a:solidFill>
              </a:rPr>
              <a:t>HYPSARRHYTHMIA</a:t>
            </a:r>
          </a:p>
        </p:txBody>
      </p:sp>
      <p:sp>
        <p:nvSpPr>
          <p:cNvPr id="83975" name="Text Box 7"/>
          <p:cNvSpPr txBox="1">
            <a:spLocks noChangeArrowheads="1"/>
          </p:cNvSpPr>
          <p:nvPr/>
        </p:nvSpPr>
        <p:spPr bwMode="auto">
          <a:xfrm>
            <a:off x="5105400" y="5791200"/>
            <a:ext cx="6797675" cy="822325"/>
          </a:xfrm>
          <a:prstGeom prst="rect">
            <a:avLst/>
          </a:prstGeom>
          <a:noFill/>
          <a:ln w="12700">
            <a:noFill/>
            <a:miter lim="800000"/>
            <a:headEnd type="none" w="sm" len="sm"/>
            <a:tailEnd type="none" w="sm" len="sm"/>
          </a:ln>
          <a:effectLst/>
        </p:spPr>
        <p:txBody>
          <a:bodyPr>
            <a:spAutoFit/>
          </a:bodyPr>
          <a:lstStyle/>
          <a:p>
            <a:pPr eaLnBrk="0" hangingPunct="0"/>
            <a:endParaRPr lang="en-US" sz="2400" u="none">
              <a:solidFill>
                <a:srgbClr val="FF0000"/>
              </a:solidFill>
            </a:endParaRPr>
          </a:p>
          <a:p>
            <a:pPr eaLnBrk="0" hangingPunct="0"/>
            <a:r>
              <a:rPr lang="en-US" sz="2400" u="none"/>
              <a:t>Treatment:  </a:t>
            </a:r>
            <a:r>
              <a:rPr lang="en-US" sz="2400" b="1" u="none">
                <a:solidFill>
                  <a:srgbClr val="FFFF00"/>
                </a:solidFill>
              </a:rPr>
              <a:t>ACTH</a:t>
            </a:r>
            <a:endParaRPr lang="en-US" sz="3200" b="1" u="none">
              <a:solidFill>
                <a:srgbClr val="FFFF00"/>
              </a:solidFill>
              <a:latin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28600" y="-647700"/>
            <a:ext cx="7543800" cy="1295400"/>
          </a:xfrm>
        </p:spPr>
        <p:txBody>
          <a:bodyPr/>
          <a:lstStyle/>
          <a:p>
            <a:r>
              <a:rPr lang="en-US" sz="2800" dirty="0">
                <a:solidFill>
                  <a:srgbClr val="FF0000"/>
                </a:solidFill>
              </a:rPr>
              <a:t>Infantile spasms</a:t>
            </a:r>
          </a:p>
        </p:txBody>
      </p:sp>
      <p:sp>
        <p:nvSpPr>
          <p:cNvPr id="97283" name="Rectangle 3"/>
          <p:cNvSpPr>
            <a:spLocks noGrp="1" noChangeArrowheads="1"/>
          </p:cNvSpPr>
          <p:nvPr>
            <p:ph type="body" idx="1"/>
          </p:nvPr>
        </p:nvSpPr>
        <p:spPr>
          <a:xfrm>
            <a:off x="0" y="914400"/>
            <a:ext cx="9144000" cy="5486399"/>
          </a:xfrm>
        </p:spPr>
        <p:txBody>
          <a:bodyPr/>
          <a:lstStyle/>
          <a:p>
            <a:pPr>
              <a:lnSpc>
                <a:spcPct val="80000"/>
              </a:lnSpc>
            </a:pPr>
            <a:r>
              <a:rPr lang="en-US" sz="2400" dirty="0"/>
              <a:t>may be mistaken for colic, reflux, hiccups, or a startle </a:t>
            </a:r>
            <a:r>
              <a:rPr lang="en-US" sz="2400" dirty="0" smtClean="0"/>
              <a:t>!</a:t>
            </a:r>
          </a:p>
          <a:p>
            <a:pPr>
              <a:lnSpc>
                <a:spcPct val="80000"/>
              </a:lnSpc>
              <a:buNone/>
            </a:pPr>
            <a:endParaRPr lang="en-US" sz="2400" dirty="0"/>
          </a:p>
          <a:p>
            <a:pPr>
              <a:lnSpc>
                <a:spcPct val="80000"/>
              </a:lnSpc>
            </a:pPr>
            <a:r>
              <a:rPr lang="en-US" sz="2400" dirty="0" smtClean="0"/>
              <a:t>common etiologies: </a:t>
            </a:r>
            <a:endParaRPr lang="en-US" sz="2400" dirty="0"/>
          </a:p>
          <a:p>
            <a:pPr lvl="1">
              <a:lnSpc>
                <a:spcPct val="80000"/>
              </a:lnSpc>
            </a:pPr>
            <a:r>
              <a:rPr lang="en-US" sz="2400" dirty="0" err="1" smtClean="0"/>
              <a:t>perinatal</a:t>
            </a:r>
            <a:r>
              <a:rPr lang="en-US" sz="2400" dirty="0" smtClean="0"/>
              <a:t> insults </a:t>
            </a:r>
            <a:r>
              <a:rPr lang="en-US" sz="2400" dirty="0"/>
              <a:t>(ex. hypoxia-ischemia, meningitis)</a:t>
            </a:r>
          </a:p>
          <a:p>
            <a:pPr lvl="1">
              <a:lnSpc>
                <a:spcPct val="80000"/>
              </a:lnSpc>
            </a:pPr>
            <a:r>
              <a:rPr lang="en-US" sz="2400" dirty="0"/>
              <a:t>brain malformation</a:t>
            </a:r>
          </a:p>
          <a:p>
            <a:pPr lvl="1">
              <a:lnSpc>
                <a:spcPct val="80000"/>
              </a:lnSpc>
            </a:pPr>
            <a:r>
              <a:rPr lang="en-US" sz="2400" dirty="0" err="1"/>
              <a:t>neurocutaneous</a:t>
            </a:r>
            <a:r>
              <a:rPr lang="en-US" sz="2400" dirty="0"/>
              <a:t> disorder (Tuberous Sclerosis)</a:t>
            </a:r>
          </a:p>
          <a:p>
            <a:pPr lvl="1">
              <a:lnSpc>
                <a:spcPct val="80000"/>
              </a:lnSpc>
            </a:pPr>
            <a:r>
              <a:rPr lang="en-US" sz="2400" dirty="0"/>
              <a:t>metabolic disorder</a:t>
            </a:r>
          </a:p>
          <a:p>
            <a:pPr lvl="1">
              <a:lnSpc>
                <a:spcPct val="80000"/>
              </a:lnSpc>
            </a:pPr>
            <a:r>
              <a:rPr lang="en-US" sz="2400" dirty="0">
                <a:solidFill>
                  <a:srgbClr val="FF0000"/>
                </a:solidFill>
              </a:rPr>
              <a:t>ARX</a:t>
            </a:r>
            <a:r>
              <a:rPr lang="en-US" sz="2400" dirty="0"/>
              <a:t> </a:t>
            </a:r>
            <a:r>
              <a:rPr lang="en-US" sz="2400" dirty="0" err="1"/>
              <a:t>Aristaless</a:t>
            </a:r>
            <a:r>
              <a:rPr lang="en-US" sz="2400" dirty="0"/>
              <a:t> X-linked </a:t>
            </a:r>
            <a:r>
              <a:rPr lang="en-US" sz="2400" dirty="0" err="1"/>
              <a:t>homeobox</a:t>
            </a:r>
            <a:r>
              <a:rPr lang="en-US" sz="2400" dirty="0"/>
              <a:t> gene </a:t>
            </a:r>
            <a:r>
              <a:rPr lang="en-US" sz="2400" dirty="0" smtClean="0"/>
              <a:t>mutation</a:t>
            </a:r>
          </a:p>
          <a:p>
            <a:pPr lvl="1">
              <a:lnSpc>
                <a:spcPct val="80000"/>
              </a:lnSpc>
              <a:buNone/>
            </a:pPr>
            <a:endParaRPr lang="en-US" sz="2400" dirty="0"/>
          </a:p>
          <a:p>
            <a:pPr>
              <a:lnSpc>
                <a:spcPct val="80000"/>
              </a:lnSpc>
            </a:pPr>
            <a:r>
              <a:rPr lang="en-US" sz="2400" dirty="0" smtClean="0">
                <a:solidFill>
                  <a:srgbClr val="00FF00"/>
                </a:solidFill>
              </a:rPr>
              <a:t>prognosis </a:t>
            </a:r>
            <a:r>
              <a:rPr lang="en-US" sz="2400" dirty="0">
                <a:solidFill>
                  <a:srgbClr val="00FF00"/>
                </a:solidFill>
              </a:rPr>
              <a:t>best</a:t>
            </a:r>
            <a:r>
              <a:rPr lang="en-US" sz="2400" dirty="0"/>
              <a:t> (10% good outcome) if </a:t>
            </a:r>
            <a:r>
              <a:rPr lang="en-US" sz="2400" dirty="0">
                <a:solidFill>
                  <a:srgbClr val="00FF00"/>
                </a:solidFill>
              </a:rPr>
              <a:t>idiopathic</a:t>
            </a:r>
          </a:p>
          <a:p>
            <a:pPr lvl="1">
              <a:lnSpc>
                <a:spcPct val="80000"/>
              </a:lnSpc>
            </a:pPr>
            <a:r>
              <a:rPr lang="en-US" sz="2400" dirty="0"/>
              <a:t>normal development at onset of infantile spasms</a:t>
            </a:r>
          </a:p>
          <a:p>
            <a:pPr lvl="1">
              <a:lnSpc>
                <a:spcPct val="80000"/>
              </a:lnSpc>
            </a:pPr>
            <a:r>
              <a:rPr lang="en-US" sz="2400" dirty="0"/>
              <a:t>extensive etiology testing </a:t>
            </a:r>
            <a:r>
              <a:rPr lang="en-US" sz="2400" dirty="0" smtClean="0"/>
              <a:t>negative</a:t>
            </a:r>
          </a:p>
          <a:p>
            <a:pPr lvl="1">
              <a:lnSpc>
                <a:spcPct val="80000"/>
              </a:lnSpc>
              <a:buNone/>
            </a:pPr>
            <a:endParaRPr lang="en-US" sz="2400" dirty="0"/>
          </a:p>
          <a:p>
            <a:pPr>
              <a:lnSpc>
                <a:spcPct val="80000"/>
              </a:lnSpc>
            </a:pPr>
            <a:r>
              <a:rPr lang="en-US" sz="2400" dirty="0">
                <a:solidFill>
                  <a:srgbClr val="FF0000"/>
                </a:solidFill>
              </a:rPr>
              <a:t>prognosis poor</a:t>
            </a:r>
            <a:r>
              <a:rPr lang="en-US" sz="2400" dirty="0"/>
              <a:t> for:</a:t>
            </a:r>
          </a:p>
          <a:p>
            <a:pPr lvl="1">
              <a:lnSpc>
                <a:spcPct val="80000"/>
              </a:lnSpc>
            </a:pPr>
            <a:r>
              <a:rPr lang="en-US" sz="2400" dirty="0">
                <a:solidFill>
                  <a:srgbClr val="FF0000"/>
                </a:solidFill>
              </a:rPr>
              <a:t>seizure control</a:t>
            </a:r>
            <a:r>
              <a:rPr lang="en-US" sz="2400" dirty="0"/>
              <a:t> (infantile spasms and future seizures)</a:t>
            </a:r>
          </a:p>
          <a:p>
            <a:pPr lvl="1">
              <a:lnSpc>
                <a:spcPct val="80000"/>
              </a:lnSpc>
            </a:pPr>
            <a:r>
              <a:rPr lang="en-US" sz="2400" dirty="0">
                <a:solidFill>
                  <a:srgbClr val="FF0000"/>
                </a:solidFill>
              </a:rPr>
              <a:t>future </a:t>
            </a:r>
            <a:r>
              <a:rPr lang="en-US" sz="2400" dirty="0" err="1">
                <a:solidFill>
                  <a:srgbClr val="FF0000"/>
                </a:solidFill>
              </a:rPr>
              <a:t>neurocognitive</a:t>
            </a:r>
            <a:r>
              <a:rPr lang="en-US" sz="2400" dirty="0">
                <a:solidFill>
                  <a:srgbClr val="FF0000"/>
                </a:solidFill>
              </a:rPr>
              <a:t> and developmental abilities</a:t>
            </a:r>
          </a:p>
          <a:p>
            <a:pPr lvl="3">
              <a:lnSpc>
                <a:spcPct val="80000"/>
              </a:lnSpc>
              <a:buFont typeface="Wingdings" pitchFamily="2" charset="2"/>
              <a:buNone/>
            </a:pPr>
            <a:endParaRPr lang="en-US" dirty="0">
              <a:solidFill>
                <a:srgbClr val="FF0000"/>
              </a:solidFill>
            </a:endParaRPr>
          </a:p>
          <a:p>
            <a:pPr>
              <a:lnSpc>
                <a:spcPct val="80000"/>
              </a:lnSpc>
            </a:pPr>
            <a:endParaRPr lang="en-US" sz="2000" dirty="0"/>
          </a:p>
          <a:p>
            <a:pPr>
              <a:lnSpc>
                <a:spcPct val="80000"/>
              </a:lnSpc>
            </a:pPr>
            <a:endParaRPr lang="en-US" sz="2000" dirty="0"/>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z="2800">
                <a:solidFill>
                  <a:srgbClr val="FF0000"/>
                </a:solidFill>
              </a:rPr>
              <a:t>Lennox-Gastaut Syndrome –</a:t>
            </a:r>
            <a:br>
              <a:rPr lang="en-US" sz="2800">
                <a:solidFill>
                  <a:srgbClr val="FF0000"/>
                </a:solidFill>
              </a:rPr>
            </a:br>
            <a:r>
              <a:rPr lang="en-US" sz="2800">
                <a:solidFill>
                  <a:srgbClr val="FF0000"/>
                </a:solidFill>
              </a:rPr>
              <a:t>a severe epilepsy</a:t>
            </a:r>
          </a:p>
        </p:txBody>
      </p:sp>
      <p:sp>
        <p:nvSpPr>
          <p:cNvPr id="96259" name="Rectangle 3"/>
          <p:cNvSpPr>
            <a:spLocks noGrp="1" noChangeArrowheads="1"/>
          </p:cNvSpPr>
          <p:nvPr>
            <p:ph type="body" idx="1"/>
          </p:nvPr>
        </p:nvSpPr>
        <p:spPr/>
        <p:txBody>
          <a:bodyPr/>
          <a:lstStyle/>
          <a:p>
            <a:r>
              <a:rPr lang="en-US" sz="2600" dirty="0"/>
              <a:t>Often evolves from</a:t>
            </a:r>
            <a:r>
              <a:rPr lang="en-US" sz="2600" dirty="0">
                <a:solidFill>
                  <a:srgbClr val="FFFF00"/>
                </a:solidFill>
              </a:rPr>
              <a:t> </a:t>
            </a:r>
            <a:r>
              <a:rPr lang="en-US" sz="2600" dirty="0">
                <a:solidFill>
                  <a:srgbClr val="FF0000"/>
                </a:solidFill>
              </a:rPr>
              <a:t>infantile spasms</a:t>
            </a:r>
            <a:r>
              <a:rPr lang="en-US" sz="2600" dirty="0"/>
              <a:t> </a:t>
            </a:r>
          </a:p>
          <a:p>
            <a:r>
              <a:rPr lang="en-US" sz="2600" dirty="0" err="1"/>
              <a:t>Neurodevelopmentally</a:t>
            </a:r>
            <a:r>
              <a:rPr lang="en-US" sz="2600" dirty="0"/>
              <a:t> impaired children</a:t>
            </a:r>
          </a:p>
          <a:p>
            <a:r>
              <a:rPr lang="en-US" sz="2600" dirty="0"/>
              <a:t>Syndrome defined by a </a:t>
            </a:r>
            <a:r>
              <a:rPr lang="en-US" sz="2600" dirty="0">
                <a:solidFill>
                  <a:srgbClr val="FFFF00"/>
                </a:solidFill>
              </a:rPr>
              <a:t>TRIAD</a:t>
            </a:r>
            <a:r>
              <a:rPr lang="en-US" sz="2600" dirty="0"/>
              <a:t> of: </a:t>
            </a:r>
          </a:p>
          <a:p>
            <a:pPr lvl="1"/>
            <a:r>
              <a:rPr lang="en-US" sz="2200" dirty="0">
                <a:solidFill>
                  <a:srgbClr val="FF0000"/>
                </a:solidFill>
              </a:rPr>
              <a:t>1. mixed seizure types</a:t>
            </a:r>
            <a:r>
              <a:rPr lang="en-US" sz="2200" dirty="0"/>
              <a:t>: </a:t>
            </a:r>
            <a:r>
              <a:rPr lang="en-US" sz="2200" dirty="0" err="1"/>
              <a:t>atonic</a:t>
            </a:r>
            <a:r>
              <a:rPr lang="en-US" sz="2200" dirty="0"/>
              <a:t>, atypical absence, </a:t>
            </a:r>
            <a:r>
              <a:rPr lang="en-US" sz="2200" dirty="0" err="1"/>
              <a:t>myoclonic</a:t>
            </a:r>
            <a:r>
              <a:rPr lang="en-US" sz="2200" dirty="0"/>
              <a:t>, tonic-</a:t>
            </a:r>
            <a:r>
              <a:rPr lang="en-US" sz="2200" dirty="0" err="1"/>
              <a:t>clonic</a:t>
            </a:r>
            <a:r>
              <a:rPr lang="en-US" sz="2200" dirty="0"/>
              <a:t>, partial</a:t>
            </a:r>
          </a:p>
          <a:p>
            <a:pPr lvl="1"/>
            <a:r>
              <a:rPr lang="en-US" sz="2200" dirty="0">
                <a:solidFill>
                  <a:srgbClr val="FF0000"/>
                </a:solidFill>
              </a:rPr>
              <a:t>2. developmental delay</a:t>
            </a:r>
          </a:p>
          <a:p>
            <a:pPr lvl="1"/>
            <a:r>
              <a:rPr lang="en-US" sz="2200" dirty="0">
                <a:solidFill>
                  <a:srgbClr val="FF0000"/>
                </a:solidFill>
              </a:rPr>
              <a:t>3.</a:t>
            </a:r>
            <a:r>
              <a:rPr lang="en-US" sz="2200" dirty="0"/>
              <a:t> abnormal EEG pattern: </a:t>
            </a:r>
            <a:r>
              <a:rPr lang="en-US" sz="2200" dirty="0">
                <a:solidFill>
                  <a:srgbClr val="FF0000"/>
                </a:solidFill>
              </a:rPr>
              <a:t>slow (&lt; 2.5 Hz) spike wave discharges</a:t>
            </a:r>
          </a:p>
          <a:p>
            <a:r>
              <a:rPr lang="en-US" sz="2600" dirty="0" smtClean="0">
                <a:solidFill>
                  <a:srgbClr val="FF0000"/>
                </a:solidFill>
              </a:rPr>
              <a:t>Prognosis </a:t>
            </a:r>
            <a:r>
              <a:rPr lang="en-US" sz="2600" dirty="0">
                <a:solidFill>
                  <a:srgbClr val="FF0000"/>
                </a:solidFill>
              </a:rPr>
              <a:t>poor</a:t>
            </a:r>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28600" y="304800"/>
            <a:ext cx="7391400" cy="808038"/>
          </a:xfrm>
        </p:spPr>
        <p:txBody>
          <a:bodyPr/>
          <a:lstStyle/>
          <a:p>
            <a:r>
              <a:rPr lang="en-US" sz="2400" dirty="0" smtClean="0">
                <a:solidFill>
                  <a:srgbClr val="00FF00"/>
                </a:solidFill>
              </a:rPr>
              <a:t>Childhood Absence </a:t>
            </a:r>
            <a:r>
              <a:rPr lang="en-US" sz="2400" dirty="0">
                <a:solidFill>
                  <a:srgbClr val="00FF00"/>
                </a:solidFill>
              </a:rPr>
              <a:t>(Petit Mal) </a:t>
            </a:r>
            <a:r>
              <a:rPr lang="en-US" sz="2400" dirty="0" smtClean="0">
                <a:solidFill>
                  <a:srgbClr val="00FF00"/>
                </a:solidFill>
              </a:rPr>
              <a:t>Epilepsy</a:t>
            </a:r>
            <a:br>
              <a:rPr lang="en-US" sz="2400" dirty="0" smtClean="0">
                <a:solidFill>
                  <a:srgbClr val="00FF00"/>
                </a:solidFill>
              </a:rPr>
            </a:br>
            <a:r>
              <a:rPr lang="en-US" sz="2400" dirty="0" smtClean="0">
                <a:solidFill>
                  <a:srgbClr val="00FF00"/>
                </a:solidFill>
              </a:rPr>
              <a:t> 	a genetically predetermined generalized 	epilepsy = a ‘primary generalized’ epilepsy</a:t>
            </a:r>
            <a:r>
              <a:rPr lang="en-US" sz="2400" dirty="0" smtClean="0">
                <a:solidFill>
                  <a:srgbClr val="FF0066"/>
                </a:solidFill>
              </a:rPr>
              <a:t> </a:t>
            </a:r>
            <a:endParaRPr lang="en-US" sz="2400" dirty="0">
              <a:solidFill>
                <a:srgbClr val="00CCFF"/>
              </a:solidFill>
            </a:endParaRPr>
          </a:p>
        </p:txBody>
      </p:sp>
      <p:pic>
        <p:nvPicPr>
          <p:cNvPr id="76803" name="Picture 3" descr="postpetit"/>
          <p:cNvPicPr>
            <a:picLocks noChangeAspect="1" noChangeArrowheads="1"/>
          </p:cNvPicPr>
          <p:nvPr/>
        </p:nvPicPr>
        <p:blipFill>
          <a:blip r:embed="rId4" cstate="print"/>
          <a:srcRect/>
          <a:stretch>
            <a:fillRect/>
          </a:stretch>
        </p:blipFill>
        <p:spPr bwMode="auto">
          <a:xfrm>
            <a:off x="5334000" y="1371600"/>
            <a:ext cx="2468563" cy="3886200"/>
          </a:xfrm>
          <a:prstGeom prst="rect">
            <a:avLst/>
          </a:prstGeom>
          <a:noFill/>
        </p:spPr>
      </p:pic>
      <p:pic>
        <p:nvPicPr>
          <p:cNvPr id="76804" name="Picture 4" descr="prepetit"/>
          <p:cNvPicPr>
            <a:picLocks noChangeAspect="1" noChangeArrowheads="1"/>
          </p:cNvPicPr>
          <p:nvPr/>
        </p:nvPicPr>
        <p:blipFill>
          <a:blip r:embed="rId5" cstate="print"/>
          <a:srcRect/>
          <a:stretch>
            <a:fillRect/>
          </a:stretch>
        </p:blipFill>
        <p:spPr bwMode="auto">
          <a:xfrm>
            <a:off x="304800" y="1371600"/>
            <a:ext cx="2500313" cy="3733800"/>
          </a:xfrm>
          <a:prstGeom prst="rect">
            <a:avLst/>
          </a:prstGeom>
          <a:noFill/>
        </p:spPr>
      </p:pic>
      <p:pic>
        <p:nvPicPr>
          <p:cNvPr id="76805" name="Picture 5" descr="arrowpetit"/>
          <p:cNvPicPr>
            <a:picLocks noChangeAspect="1" noChangeArrowheads="1"/>
          </p:cNvPicPr>
          <p:nvPr/>
        </p:nvPicPr>
        <p:blipFill>
          <a:blip r:embed="rId6" cstate="print"/>
          <a:srcRect/>
          <a:stretch>
            <a:fillRect/>
          </a:stretch>
        </p:blipFill>
        <p:spPr bwMode="auto">
          <a:xfrm>
            <a:off x="3200400" y="2590800"/>
            <a:ext cx="1803400" cy="1036638"/>
          </a:xfrm>
          <a:prstGeom prst="rect">
            <a:avLst/>
          </a:prstGeom>
          <a:noFill/>
        </p:spPr>
      </p:pic>
      <p:sp>
        <p:nvSpPr>
          <p:cNvPr id="76808" name="Text Box 8"/>
          <p:cNvSpPr txBox="1">
            <a:spLocks noChangeArrowheads="1"/>
          </p:cNvSpPr>
          <p:nvPr/>
        </p:nvSpPr>
        <p:spPr bwMode="auto">
          <a:xfrm>
            <a:off x="0" y="5308600"/>
            <a:ext cx="8821738" cy="1917700"/>
          </a:xfrm>
          <a:prstGeom prst="rect">
            <a:avLst/>
          </a:prstGeom>
          <a:noFill/>
          <a:ln w="12700" cap="sq">
            <a:noFill/>
            <a:miter lim="800000"/>
            <a:headEnd type="none" w="sm" len="sm"/>
            <a:tailEnd type="none" w="sm" len="sm"/>
          </a:ln>
          <a:effectLst/>
        </p:spPr>
        <p:txBody>
          <a:bodyPr wrap="none">
            <a:spAutoFit/>
          </a:bodyPr>
          <a:lstStyle/>
          <a:p>
            <a:r>
              <a:rPr lang="en-US" sz="2400" u="none"/>
              <a:t>- Sudden onset of </a:t>
            </a:r>
            <a:r>
              <a:rPr lang="en-US" sz="2400" u="none">
                <a:solidFill>
                  <a:srgbClr val="00FF00"/>
                </a:solidFill>
              </a:rPr>
              <a:t>staring</a:t>
            </a:r>
            <a:r>
              <a:rPr lang="en-US" sz="2400" u="none"/>
              <a:t>, interrupting speech or activity</a:t>
            </a:r>
          </a:p>
          <a:p>
            <a:pPr>
              <a:buFontTx/>
              <a:buChar char="-"/>
            </a:pPr>
            <a:r>
              <a:rPr lang="en-US" sz="2400" u="none"/>
              <a:t> Occurs </a:t>
            </a:r>
            <a:r>
              <a:rPr lang="en-US" sz="2400" u="none">
                <a:solidFill>
                  <a:srgbClr val="00FF00"/>
                </a:solidFill>
              </a:rPr>
              <a:t>multiple times per day</a:t>
            </a:r>
            <a:r>
              <a:rPr lang="en-US" sz="2400" u="none"/>
              <a:t> </a:t>
            </a:r>
          </a:p>
          <a:p>
            <a:pPr>
              <a:buFontTx/>
              <a:buChar char="-"/>
            </a:pPr>
            <a:r>
              <a:rPr lang="en-US" sz="2400" u="none"/>
              <a:t> Short duration (</a:t>
            </a:r>
            <a:r>
              <a:rPr lang="en-US" sz="2400" u="none">
                <a:solidFill>
                  <a:srgbClr val="00FF00"/>
                </a:solidFill>
              </a:rPr>
              <a:t>seconds</a:t>
            </a:r>
            <a:r>
              <a:rPr lang="en-US" sz="2400" u="none"/>
              <a:t>)</a:t>
            </a:r>
          </a:p>
          <a:p>
            <a:r>
              <a:rPr lang="en-US" sz="2400" u="none"/>
              <a:t>- Occurs in </a:t>
            </a:r>
            <a:r>
              <a:rPr lang="en-US" sz="2400" u="none">
                <a:solidFill>
                  <a:srgbClr val="00FF00"/>
                </a:solidFill>
              </a:rPr>
              <a:t>school aged</a:t>
            </a:r>
            <a:r>
              <a:rPr lang="en-US" sz="2400" u="none"/>
              <a:t> children ~ 4-12 years, </a:t>
            </a:r>
            <a:r>
              <a:rPr lang="en-US" sz="2400" u="none">
                <a:solidFill>
                  <a:srgbClr val="00FF00"/>
                </a:solidFill>
              </a:rPr>
              <a:t>otherwise normal</a:t>
            </a:r>
          </a:p>
          <a:p>
            <a:pPr>
              <a:buFontTx/>
              <a:buChar char="-"/>
            </a:pPr>
            <a:endParaRPr lang="en-US" sz="2400" u="none"/>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228600"/>
            <a:ext cx="7467600" cy="762000"/>
          </a:xfrm>
        </p:spPr>
        <p:txBody>
          <a:bodyPr/>
          <a:lstStyle/>
          <a:p>
            <a:r>
              <a:rPr lang="en-US" sz="2800" dirty="0" smtClean="0">
                <a:solidFill>
                  <a:srgbClr val="00FF00"/>
                </a:solidFill>
              </a:rPr>
              <a:t>Childhood Absence </a:t>
            </a:r>
            <a:r>
              <a:rPr lang="en-US" sz="2800" dirty="0">
                <a:solidFill>
                  <a:srgbClr val="00FF00"/>
                </a:solidFill>
              </a:rPr>
              <a:t>(Petit Mal) </a:t>
            </a:r>
            <a:r>
              <a:rPr lang="en-US" sz="2800" dirty="0" smtClean="0">
                <a:solidFill>
                  <a:srgbClr val="00FF00"/>
                </a:solidFill>
              </a:rPr>
              <a:t>Epilepsy (continued)</a:t>
            </a:r>
            <a:endParaRPr lang="en-US" sz="2800" dirty="0">
              <a:solidFill>
                <a:srgbClr val="00FF00"/>
              </a:solidFill>
            </a:endParaRPr>
          </a:p>
        </p:txBody>
      </p:sp>
      <p:sp>
        <p:nvSpPr>
          <p:cNvPr id="78851" name="Text Box 3"/>
          <p:cNvSpPr txBox="1">
            <a:spLocks noChangeArrowheads="1"/>
          </p:cNvSpPr>
          <p:nvPr/>
        </p:nvSpPr>
        <p:spPr bwMode="auto">
          <a:xfrm>
            <a:off x="0" y="1676400"/>
            <a:ext cx="9906000" cy="2162175"/>
          </a:xfrm>
          <a:prstGeom prst="rect">
            <a:avLst/>
          </a:prstGeom>
          <a:noFill/>
          <a:ln w="12700">
            <a:noFill/>
            <a:miter lim="800000"/>
            <a:headEnd type="none" w="sm" len="sm"/>
            <a:tailEnd type="none" w="sm" len="sm"/>
          </a:ln>
          <a:effectLst/>
        </p:spPr>
        <p:txBody>
          <a:bodyPr>
            <a:spAutoFit/>
          </a:bodyPr>
          <a:lstStyle/>
          <a:p>
            <a:pPr eaLnBrk="0" hangingPunct="0"/>
            <a:r>
              <a:rPr lang="en-US" sz="2400" u="none">
                <a:solidFill>
                  <a:srgbClr val="00FF00"/>
                </a:solidFill>
              </a:rPr>
              <a:t>EEG</a:t>
            </a:r>
            <a:r>
              <a:rPr lang="en-US" sz="2400" u="none"/>
              <a:t> findings characteristic: </a:t>
            </a:r>
          </a:p>
          <a:p>
            <a:pPr eaLnBrk="0" hangingPunct="0"/>
            <a:r>
              <a:rPr lang="en-US" sz="2400" u="none"/>
              <a:t>	- </a:t>
            </a:r>
            <a:r>
              <a:rPr lang="en-US" sz="2400" u="none">
                <a:solidFill>
                  <a:srgbClr val="00FF00"/>
                </a:solidFill>
              </a:rPr>
              <a:t>bilateral generalized 3 Hz spike-and-wave discharges</a:t>
            </a:r>
          </a:p>
          <a:p>
            <a:pPr eaLnBrk="0" hangingPunct="0"/>
            <a:r>
              <a:rPr lang="en-US" sz="2400" u="none"/>
              <a:t>	- provoked by </a:t>
            </a:r>
            <a:r>
              <a:rPr lang="en-US" sz="2400" u="none">
                <a:solidFill>
                  <a:srgbClr val="00FF00"/>
                </a:solidFill>
              </a:rPr>
              <a:t>hyperventilation</a:t>
            </a:r>
            <a:r>
              <a:rPr lang="en-US" sz="2400" u="none">
                <a:solidFill>
                  <a:srgbClr val="FFFF00"/>
                </a:solidFill>
              </a:rPr>
              <a:t> </a:t>
            </a:r>
            <a:r>
              <a:rPr lang="en-US" sz="2400" u="none"/>
              <a:t>and</a:t>
            </a:r>
            <a:r>
              <a:rPr lang="en-US" sz="2400" u="none">
                <a:solidFill>
                  <a:srgbClr val="FFFF00"/>
                </a:solidFill>
              </a:rPr>
              <a:t> </a:t>
            </a:r>
            <a:r>
              <a:rPr lang="en-US" sz="2400" u="none">
                <a:solidFill>
                  <a:srgbClr val="00FF00"/>
                </a:solidFill>
              </a:rPr>
              <a:t>photic stimulation</a:t>
            </a:r>
          </a:p>
          <a:p>
            <a:pPr eaLnBrk="0" hangingPunct="0"/>
            <a:endParaRPr lang="en-US" sz="3200" u="none">
              <a:latin typeface="Times New Roman" pitchFamily="18" charset="0"/>
            </a:endParaRPr>
          </a:p>
          <a:p>
            <a:pPr eaLnBrk="0" hangingPunct="0"/>
            <a:endParaRPr lang="en-US" sz="3200" u="none">
              <a:latin typeface="Times New Roman" pitchFamily="18" charset="0"/>
            </a:endParaRPr>
          </a:p>
        </p:txBody>
      </p:sp>
      <p:pic>
        <p:nvPicPr>
          <p:cNvPr id="78852" name="Picture 4" descr="image004"/>
          <p:cNvPicPr>
            <a:picLocks noChangeAspect="1" noChangeArrowheads="1"/>
          </p:cNvPicPr>
          <p:nvPr/>
        </p:nvPicPr>
        <p:blipFill>
          <a:blip r:embed="rId4" cstate="print"/>
          <a:srcRect/>
          <a:stretch>
            <a:fillRect/>
          </a:stretch>
        </p:blipFill>
        <p:spPr bwMode="auto">
          <a:xfrm>
            <a:off x="-152400" y="2895600"/>
            <a:ext cx="10001250" cy="1914525"/>
          </a:xfrm>
          <a:prstGeom prst="rect">
            <a:avLst/>
          </a:prstGeom>
          <a:noFill/>
        </p:spPr>
      </p:pic>
      <p:sp>
        <p:nvSpPr>
          <p:cNvPr id="78853" name="Rectangle 5"/>
          <p:cNvSpPr>
            <a:spLocks noChangeArrowheads="1"/>
          </p:cNvSpPr>
          <p:nvPr/>
        </p:nvSpPr>
        <p:spPr bwMode="auto">
          <a:xfrm>
            <a:off x="0" y="4724400"/>
            <a:ext cx="9144000" cy="2892425"/>
          </a:xfrm>
          <a:prstGeom prst="rect">
            <a:avLst/>
          </a:prstGeom>
          <a:noFill/>
          <a:ln w="12700">
            <a:noFill/>
            <a:miter lim="800000"/>
            <a:headEnd type="none" w="sm" len="sm"/>
            <a:tailEnd type="none" w="sm" len="sm"/>
          </a:ln>
          <a:effectLst/>
        </p:spPr>
        <p:txBody>
          <a:bodyPr>
            <a:spAutoFit/>
          </a:bodyPr>
          <a:lstStyle/>
          <a:p>
            <a:pPr eaLnBrk="0" hangingPunct="0"/>
            <a:r>
              <a:rPr lang="en-US" sz="2400" u="none"/>
              <a:t>Effective treatment:  </a:t>
            </a:r>
            <a:r>
              <a:rPr lang="en-US" sz="2400" u="none">
                <a:solidFill>
                  <a:srgbClr val="00FF00"/>
                </a:solidFill>
              </a:rPr>
              <a:t>ethosuximide</a:t>
            </a:r>
            <a:r>
              <a:rPr lang="en-US" sz="2400" u="none"/>
              <a:t> (Zarontin)</a:t>
            </a:r>
          </a:p>
          <a:p>
            <a:pPr eaLnBrk="0" hangingPunct="0"/>
            <a:endParaRPr lang="en-US" sz="2400" u="none"/>
          </a:p>
          <a:p>
            <a:pPr eaLnBrk="0" hangingPunct="0"/>
            <a:r>
              <a:rPr lang="en-US" sz="2400" u="none"/>
              <a:t>Commonly resolves by adolescence</a:t>
            </a:r>
          </a:p>
          <a:p>
            <a:pPr eaLnBrk="0" hangingPunct="0"/>
            <a:endParaRPr lang="en-US" sz="2400" u="none"/>
          </a:p>
          <a:p>
            <a:pPr eaLnBrk="0" hangingPunct="0"/>
            <a:r>
              <a:rPr lang="en-US" sz="2400" u="none"/>
              <a:t>Presumed </a:t>
            </a:r>
            <a:r>
              <a:rPr lang="en-US" sz="2400" u="none">
                <a:solidFill>
                  <a:srgbClr val="00FF00"/>
                </a:solidFill>
              </a:rPr>
              <a:t>genetic cause</a:t>
            </a:r>
            <a:r>
              <a:rPr lang="en-US" sz="2400" u="none"/>
              <a:t>:  chromosome 8 (8q24) and 5 (5q31)</a:t>
            </a:r>
          </a:p>
          <a:p>
            <a:pPr eaLnBrk="0" hangingPunct="0"/>
            <a:endParaRPr lang="en-US" sz="3200" u="none">
              <a:latin typeface="Times New Roman" pitchFamily="18" charset="0"/>
            </a:endParaRPr>
          </a:p>
          <a:p>
            <a:pPr eaLnBrk="0" hangingPunct="0"/>
            <a:endParaRPr lang="en-US" sz="3200" u="none">
              <a:latin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0" y="838200"/>
            <a:ext cx="8991600" cy="6477000"/>
          </a:xfrm>
        </p:spPr>
        <p:txBody>
          <a:bodyPr/>
          <a:lstStyle/>
          <a:p>
            <a:r>
              <a:rPr lang="en-US" dirty="0" smtClean="0">
                <a:solidFill>
                  <a:srgbClr val="00FF00"/>
                </a:solidFill>
              </a:rPr>
              <a:t>Epidemiology of Headache</a:t>
            </a:r>
          </a:p>
          <a:p>
            <a:pPr>
              <a:buNone/>
            </a:pPr>
            <a:endParaRPr lang="en-US" dirty="0" smtClean="0">
              <a:solidFill>
                <a:srgbClr val="00FF00"/>
              </a:solidFill>
            </a:endParaRPr>
          </a:p>
          <a:p>
            <a:pPr lvl="1"/>
            <a:r>
              <a:rPr lang="en-US" dirty="0" smtClean="0"/>
              <a:t>uncommon </a:t>
            </a:r>
            <a:r>
              <a:rPr lang="en-US" dirty="0"/>
              <a:t>before </a:t>
            </a:r>
            <a:r>
              <a:rPr lang="en-US" dirty="0" smtClean="0"/>
              <a:t>4 </a:t>
            </a:r>
            <a:r>
              <a:rPr lang="en-US" dirty="0"/>
              <a:t>years</a:t>
            </a:r>
          </a:p>
          <a:p>
            <a:pPr lvl="1"/>
            <a:r>
              <a:rPr lang="en-US" dirty="0" smtClean="0"/>
              <a:t>prevalence increases </a:t>
            </a:r>
            <a:r>
              <a:rPr lang="en-US" dirty="0"/>
              <a:t>with </a:t>
            </a:r>
            <a:r>
              <a:rPr lang="en-US" dirty="0" smtClean="0"/>
              <a:t>age</a:t>
            </a:r>
          </a:p>
          <a:p>
            <a:pPr lvl="1"/>
            <a:r>
              <a:rPr lang="en-US" dirty="0" smtClean="0">
                <a:solidFill>
                  <a:srgbClr val="00FF00"/>
                </a:solidFill>
              </a:rPr>
              <a:t>female predisposition </a:t>
            </a:r>
            <a:r>
              <a:rPr lang="en-US" dirty="0" smtClean="0"/>
              <a:t>with </a:t>
            </a:r>
            <a:r>
              <a:rPr lang="en-US" dirty="0" smtClean="0">
                <a:solidFill>
                  <a:srgbClr val="00FF00"/>
                </a:solidFill>
              </a:rPr>
              <a:t>puberty</a:t>
            </a:r>
            <a:r>
              <a:rPr lang="en-US" dirty="0" smtClean="0"/>
              <a:t> </a:t>
            </a:r>
            <a:endParaRPr lang="en-US" dirty="0"/>
          </a:p>
          <a:p>
            <a:pPr lvl="1"/>
            <a:r>
              <a:rPr lang="en-US" dirty="0" smtClean="0"/>
              <a:t>&lt; 10-12 years  </a:t>
            </a:r>
            <a:r>
              <a:rPr lang="en-US" dirty="0" smtClean="0">
                <a:sym typeface="Wingdings" pitchFamily="2" charset="2"/>
              </a:rPr>
              <a:t> </a:t>
            </a:r>
            <a:r>
              <a:rPr lang="en-US" dirty="0" smtClean="0"/>
              <a:t>girls = boys (1 : 1)</a:t>
            </a:r>
            <a:endParaRPr lang="en-US" dirty="0"/>
          </a:p>
          <a:p>
            <a:pPr lvl="1"/>
            <a:r>
              <a:rPr lang="en-US" dirty="0" smtClean="0">
                <a:solidFill>
                  <a:srgbClr val="00FF00"/>
                </a:solidFill>
              </a:rPr>
              <a:t>&gt; 10-12 years</a:t>
            </a:r>
            <a:r>
              <a:rPr lang="en-US" dirty="0" smtClean="0"/>
              <a:t>  </a:t>
            </a:r>
            <a:r>
              <a:rPr lang="en-US" dirty="0" smtClean="0">
                <a:sym typeface="Wingdings" pitchFamily="2" charset="2"/>
              </a:rPr>
              <a:t></a:t>
            </a:r>
            <a:r>
              <a:rPr lang="en-US" dirty="0" smtClean="0"/>
              <a:t> </a:t>
            </a:r>
            <a:r>
              <a:rPr lang="en-US" dirty="0" smtClean="0">
                <a:solidFill>
                  <a:srgbClr val="00FF00"/>
                </a:solidFill>
              </a:rPr>
              <a:t>girls &gt; boys (1.5 : 1)</a:t>
            </a:r>
            <a:endParaRPr lang="en-US" dirty="0"/>
          </a:p>
          <a:p>
            <a:pPr lvl="1"/>
            <a:r>
              <a:rPr lang="en-US" dirty="0"/>
              <a:t>most </a:t>
            </a:r>
            <a:r>
              <a:rPr lang="en-US" dirty="0" smtClean="0"/>
              <a:t>are </a:t>
            </a:r>
            <a:r>
              <a:rPr lang="en-US" dirty="0">
                <a:solidFill>
                  <a:srgbClr val="00FF00"/>
                </a:solidFill>
              </a:rPr>
              <a:t>MIGRAINE</a:t>
            </a:r>
            <a:r>
              <a:rPr lang="en-US" dirty="0"/>
              <a:t> or </a:t>
            </a:r>
            <a:r>
              <a:rPr lang="en-US" dirty="0">
                <a:solidFill>
                  <a:srgbClr val="00FF00"/>
                </a:solidFill>
              </a:rPr>
              <a:t>TENSION</a:t>
            </a:r>
            <a:endParaRPr lang="en-US" dirty="0"/>
          </a:p>
          <a:p>
            <a:pPr lvl="1"/>
            <a:r>
              <a:rPr lang="en-US" dirty="0">
                <a:solidFill>
                  <a:srgbClr val="00FF00"/>
                </a:solidFill>
              </a:rPr>
              <a:t>remission occurs in 70%</a:t>
            </a:r>
            <a:r>
              <a:rPr lang="en-US" dirty="0"/>
              <a:t> of cases </a:t>
            </a:r>
            <a:r>
              <a:rPr lang="en-US" dirty="0">
                <a:solidFill>
                  <a:srgbClr val="00FF00"/>
                </a:solidFill>
              </a:rPr>
              <a:t>ages 9-16 years</a:t>
            </a:r>
          </a:p>
          <a:p>
            <a:pPr lvl="1">
              <a:buNone/>
            </a:pPr>
            <a:endParaRPr lang="en-US" dirty="0"/>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z="2800" dirty="0">
                <a:solidFill>
                  <a:srgbClr val="FFFF00"/>
                </a:solidFill>
              </a:rPr>
              <a:t>Juvenile</a:t>
            </a:r>
            <a:r>
              <a:rPr lang="en-US" sz="2800" dirty="0">
                <a:solidFill>
                  <a:srgbClr val="00FF00"/>
                </a:solidFill>
              </a:rPr>
              <a:t> </a:t>
            </a:r>
            <a:r>
              <a:rPr lang="en-US" sz="2800" dirty="0">
                <a:solidFill>
                  <a:srgbClr val="FFFF00"/>
                </a:solidFill>
              </a:rPr>
              <a:t>Absence </a:t>
            </a:r>
            <a:r>
              <a:rPr lang="en-US" sz="2800" dirty="0" smtClean="0">
                <a:solidFill>
                  <a:srgbClr val="FFFF00"/>
                </a:solidFill>
              </a:rPr>
              <a:t>Epilepsy</a:t>
            </a:r>
            <a:br>
              <a:rPr lang="en-US" sz="2800" dirty="0" smtClean="0">
                <a:solidFill>
                  <a:srgbClr val="FFFF00"/>
                </a:solidFill>
              </a:rPr>
            </a:br>
            <a:r>
              <a:rPr lang="en-US" sz="2800" dirty="0" smtClean="0">
                <a:solidFill>
                  <a:srgbClr val="FFFF00"/>
                </a:solidFill>
              </a:rPr>
              <a:t>(another ‘primary generalized’ epilepsy)</a:t>
            </a:r>
            <a:endParaRPr lang="en-US" sz="2800" dirty="0">
              <a:solidFill>
                <a:srgbClr val="FFFF00"/>
              </a:solidFill>
            </a:endParaRPr>
          </a:p>
        </p:txBody>
      </p:sp>
      <p:sp>
        <p:nvSpPr>
          <p:cNvPr id="98307" name="Rectangle 3"/>
          <p:cNvSpPr>
            <a:spLocks noGrp="1" noChangeArrowheads="1"/>
          </p:cNvSpPr>
          <p:nvPr>
            <p:ph type="body" idx="1"/>
          </p:nvPr>
        </p:nvSpPr>
        <p:spPr/>
        <p:txBody>
          <a:bodyPr/>
          <a:lstStyle/>
          <a:p>
            <a:pPr>
              <a:lnSpc>
                <a:spcPct val="80000"/>
              </a:lnSpc>
            </a:pPr>
            <a:r>
              <a:rPr lang="en-US" sz="2600" dirty="0">
                <a:solidFill>
                  <a:srgbClr val="FFFF00"/>
                </a:solidFill>
              </a:rPr>
              <a:t>onset</a:t>
            </a:r>
            <a:r>
              <a:rPr lang="en-US" sz="2600" dirty="0"/>
              <a:t> a bit </a:t>
            </a:r>
            <a:r>
              <a:rPr lang="en-US" sz="2600" dirty="0">
                <a:solidFill>
                  <a:srgbClr val="FFFF00"/>
                </a:solidFill>
              </a:rPr>
              <a:t>older</a:t>
            </a:r>
            <a:r>
              <a:rPr lang="en-US" sz="2600" dirty="0"/>
              <a:t> than childhood absence epilepsy</a:t>
            </a:r>
          </a:p>
          <a:p>
            <a:pPr lvl="1">
              <a:lnSpc>
                <a:spcPct val="80000"/>
              </a:lnSpc>
            </a:pPr>
            <a:r>
              <a:rPr lang="en-US" sz="2200" dirty="0"/>
              <a:t>in adolescence (closer to middle school than elementary school)</a:t>
            </a:r>
          </a:p>
          <a:p>
            <a:pPr>
              <a:lnSpc>
                <a:spcPct val="80000"/>
              </a:lnSpc>
            </a:pPr>
            <a:r>
              <a:rPr lang="en-US" sz="2600" dirty="0"/>
              <a:t>similar staring </a:t>
            </a:r>
            <a:r>
              <a:rPr lang="en-US" sz="2600" dirty="0">
                <a:solidFill>
                  <a:srgbClr val="FFFF00"/>
                </a:solidFill>
              </a:rPr>
              <a:t>seizures</a:t>
            </a:r>
            <a:r>
              <a:rPr lang="en-US" sz="2600" dirty="0"/>
              <a:t> but: </a:t>
            </a:r>
          </a:p>
          <a:p>
            <a:pPr lvl="1">
              <a:lnSpc>
                <a:spcPct val="80000"/>
              </a:lnSpc>
            </a:pPr>
            <a:r>
              <a:rPr lang="en-US" sz="2200" dirty="0">
                <a:solidFill>
                  <a:srgbClr val="FFFF00"/>
                </a:solidFill>
              </a:rPr>
              <a:t>longer</a:t>
            </a:r>
            <a:r>
              <a:rPr lang="en-US" sz="2200" dirty="0"/>
              <a:t> duration </a:t>
            </a:r>
          </a:p>
          <a:p>
            <a:pPr lvl="1">
              <a:lnSpc>
                <a:spcPct val="80000"/>
              </a:lnSpc>
            </a:pPr>
            <a:r>
              <a:rPr lang="en-US" sz="2200" dirty="0">
                <a:solidFill>
                  <a:srgbClr val="FFFF00"/>
                </a:solidFill>
              </a:rPr>
              <a:t>fewer </a:t>
            </a:r>
            <a:r>
              <a:rPr lang="en-US" sz="2200" dirty="0"/>
              <a:t>in frequency</a:t>
            </a:r>
          </a:p>
          <a:p>
            <a:pPr>
              <a:lnSpc>
                <a:spcPct val="80000"/>
              </a:lnSpc>
            </a:pPr>
            <a:r>
              <a:rPr lang="en-US" sz="2600" dirty="0"/>
              <a:t>higher risk</a:t>
            </a:r>
            <a:r>
              <a:rPr lang="en-US" sz="2600" dirty="0">
                <a:solidFill>
                  <a:srgbClr val="FFFF00"/>
                </a:solidFill>
              </a:rPr>
              <a:t> </a:t>
            </a:r>
            <a:r>
              <a:rPr lang="en-US" sz="2600" dirty="0"/>
              <a:t>for other generalized seizures:</a:t>
            </a:r>
          </a:p>
          <a:p>
            <a:pPr lvl="1">
              <a:lnSpc>
                <a:spcPct val="80000"/>
              </a:lnSpc>
            </a:pPr>
            <a:r>
              <a:rPr lang="en-US" sz="2200" dirty="0">
                <a:solidFill>
                  <a:srgbClr val="FFFF00"/>
                </a:solidFill>
              </a:rPr>
              <a:t>GTC</a:t>
            </a:r>
          </a:p>
          <a:p>
            <a:pPr lvl="1">
              <a:lnSpc>
                <a:spcPct val="80000"/>
              </a:lnSpc>
            </a:pPr>
            <a:r>
              <a:rPr lang="en-US" sz="2200" dirty="0" err="1">
                <a:solidFill>
                  <a:srgbClr val="FFFF00"/>
                </a:solidFill>
              </a:rPr>
              <a:t>Myoclonic</a:t>
            </a:r>
            <a:endParaRPr lang="en-US" sz="2200" dirty="0">
              <a:solidFill>
                <a:srgbClr val="FFFF00"/>
              </a:solidFill>
            </a:endParaRPr>
          </a:p>
          <a:p>
            <a:pPr>
              <a:lnSpc>
                <a:spcPct val="80000"/>
              </a:lnSpc>
            </a:pPr>
            <a:r>
              <a:rPr lang="en-US" sz="2600" dirty="0"/>
              <a:t>less likely to outgrow</a:t>
            </a:r>
          </a:p>
          <a:p>
            <a:pPr>
              <a:lnSpc>
                <a:spcPct val="80000"/>
              </a:lnSpc>
            </a:pPr>
            <a:r>
              <a:rPr lang="en-US" sz="2600" dirty="0">
                <a:solidFill>
                  <a:srgbClr val="FFFF00"/>
                </a:solidFill>
              </a:rPr>
              <a:t>EEG</a:t>
            </a:r>
            <a:r>
              <a:rPr lang="en-US" sz="2600" dirty="0"/>
              <a:t> generalized spike wave discharges: </a:t>
            </a:r>
          </a:p>
          <a:p>
            <a:pPr lvl="1">
              <a:lnSpc>
                <a:spcPct val="80000"/>
              </a:lnSpc>
            </a:pPr>
            <a:r>
              <a:rPr lang="en-US" sz="2200" dirty="0">
                <a:solidFill>
                  <a:srgbClr val="FFFF00"/>
                </a:solidFill>
              </a:rPr>
              <a:t>Faster </a:t>
            </a:r>
            <a:r>
              <a:rPr lang="en-US" sz="2200" dirty="0"/>
              <a:t>than 3 Hz (4-6 Hz)</a:t>
            </a:r>
          </a:p>
          <a:p>
            <a:pPr>
              <a:lnSpc>
                <a:spcPct val="80000"/>
              </a:lnSpc>
            </a:pPr>
            <a:endParaRPr lang="en-US" sz="2600" dirty="0"/>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838200"/>
            <a:ext cx="7543800" cy="579438"/>
          </a:xfrm>
        </p:spPr>
        <p:txBody>
          <a:bodyPr/>
          <a:lstStyle/>
          <a:p>
            <a:r>
              <a:rPr lang="en-US" sz="2800" dirty="0">
                <a:solidFill>
                  <a:srgbClr val="00FF00"/>
                </a:solidFill>
              </a:rPr>
              <a:t>Juvenile </a:t>
            </a:r>
            <a:r>
              <a:rPr lang="en-US" sz="2800" dirty="0" err="1">
                <a:solidFill>
                  <a:srgbClr val="00FF00"/>
                </a:solidFill>
              </a:rPr>
              <a:t>Myoclonic</a:t>
            </a:r>
            <a:r>
              <a:rPr lang="en-US" sz="2800" dirty="0">
                <a:solidFill>
                  <a:srgbClr val="00FF00"/>
                </a:solidFill>
              </a:rPr>
              <a:t> Epilepsy (JME</a:t>
            </a:r>
            <a:r>
              <a:rPr lang="en-US" sz="2800" dirty="0" smtClean="0">
                <a:solidFill>
                  <a:srgbClr val="00FF00"/>
                </a:solidFill>
              </a:rPr>
              <a:t>)</a:t>
            </a:r>
            <a:br>
              <a:rPr lang="en-US" sz="2800" dirty="0" smtClean="0">
                <a:solidFill>
                  <a:srgbClr val="00FF00"/>
                </a:solidFill>
              </a:rPr>
            </a:br>
            <a:r>
              <a:rPr lang="en-US" sz="2800" dirty="0" smtClean="0">
                <a:solidFill>
                  <a:srgbClr val="00FF00"/>
                </a:solidFill>
              </a:rPr>
              <a:t>(another ‘primary generalized’ epilepsy)</a:t>
            </a:r>
            <a:endParaRPr lang="en-US" sz="2800" dirty="0">
              <a:solidFill>
                <a:srgbClr val="00FF00"/>
              </a:solidFill>
            </a:endParaRPr>
          </a:p>
        </p:txBody>
      </p:sp>
      <p:pic>
        <p:nvPicPr>
          <p:cNvPr id="100355" name="Picture 3" descr="jme"/>
          <p:cNvPicPr>
            <a:picLocks noChangeAspect="1" noChangeArrowheads="1"/>
          </p:cNvPicPr>
          <p:nvPr/>
        </p:nvPicPr>
        <p:blipFill>
          <a:blip r:embed="rId4" cstate="print"/>
          <a:srcRect/>
          <a:stretch>
            <a:fillRect/>
          </a:stretch>
        </p:blipFill>
        <p:spPr bwMode="auto">
          <a:xfrm>
            <a:off x="533400" y="2057400"/>
            <a:ext cx="3267075" cy="3219450"/>
          </a:xfrm>
          <a:prstGeom prst="rect">
            <a:avLst/>
          </a:prstGeom>
          <a:noFill/>
        </p:spPr>
      </p:pic>
      <p:pic>
        <p:nvPicPr>
          <p:cNvPr id="100356" name="Picture 4" descr="jmeeg"/>
          <p:cNvPicPr>
            <a:picLocks noChangeAspect="1" noChangeArrowheads="1"/>
          </p:cNvPicPr>
          <p:nvPr/>
        </p:nvPicPr>
        <p:blipFill>
          <a:blip r:embed="rId5" cstate="print"/>
          <a:srcRect/>
          <a:stretch>
            <a:fillRect/>
          </a:stretch>
        </p:blipFill>
        <p:spPr bwMode="auto">
          <a:xfrm>
            <a:off x="4648200" y="3276600"/>
            <a:ext cx="3524250" cy="2425700"/>
          </a:xfrm>
          <a:prstGeom prst="rect">
            <a:avLst/>
          </a:prstGeom>
          <a:noFill/>
        </p:spPr>
      </p:pic>
      <p:sp>
        <p:nvSpPr>
          <p:cNvPr id="100357" name="Text Box 5"/>
          <p:cNvSpPr txBox="1">
            <a:spLocks noChangeArrowheads="1"/>
          </p:cNvSpPr>
          <p:nvPr/>
        </p:nvSpPr>
        <p:spPr bwMode="auto">
          <a:xfrm>
            <a:off x="593725" y="5200650"/>
            <a:ext cx="2908300" cy="1674813"/>
          </a:xfrm>
          <a:prstGeom prst="rect">
            <a:avLst/>
          </a:prstGeom>
          <a:noFill/>
          <a:ln w="12700">
            <a:noFill/>
            <a:miter lim="800000"/>
            <a:headEnd type="none" w="sm" len="sm"/>
            <a:tailEnd type="none" w="sm" len="sm"/>
          </a:ln>
          <a:effectLst/>
        </p:spPr>
        <p:txBody>
          <a:bodyPr wrap="none">
            <a:spAutoFit/>
          </a:bodyPr>
          <a:lstStyle/>
          <a:p>
            <a:pPr eaLnBrk="0" hangingPunct="0"/>
            <a:r>
              <a:rPr lang="en-US" sz="3200" u="none">
                <a:latin typeface="Times New Roman" pitchFamily="18" charset="0"/>
              </a:rPr>
              <a:t>Seizure types:</a:t>
            </a:r>
          </a:p>
          <a:p>
            <a:pPr eaLnBrk="0" hangingPunct="0"/>
            <a:r>
              <a:rPr lang="en-US" sz="2400" u="none">
                <a:latin typeface="Times New Roman" pitchFamily="18" charset="0"/>
              </a:rPr>
              <a:t>    - </a:t>
            </a:r>
            <a:r>
              <a:rPr lang="en-US" sz="2400" u="none">
                <a:solidFill>
                  <a:srgbClr val="00FF00"/>
                </a:solidFill>
                <a:latin typeface="Times New Roman" pitchFamily="18" charset="0"/>
              </a:rPr>
              <a:t>myoclonic in AM</a:t>
            </a:r>
            <a:r>
              <a:rPr lang="en-US" sz="2400" u="none">
                <a:solidFill>
                  <a:srgbClr val="FF0066"/>
                </a:solidFill>
                <a:latin typeface="Times New Roman" pitchFamily="18" charset="0"/>
              </a:rPr>
              <a:t> </a:t>
            </a:r>
            <a:endParaRPr lang="en-US" sz="2400" u="none">
              <a:latin typeface="Times New Roman" pitchFamily="18" charset="0"/>
            </a:endParaRPr>
          </a:p>
          <a:p>
            <a:pPr eaLnBrk="0" hangingPunct="0"/>
            <a:r>
              <a:rPr lang="en-US" sz="2400" u="none">
                <a:latin typeface="Times New Roman" pitchFamily="18" charset="0"/>
              </a:rPr>
              <a:t>    - “grand mal” </a:t>
            </a:r>
          </a:p>
          <a:p>
            <a:pPr eaLnBrk="0" hangingPunct="0"/>
            <a:r>
              <a:rPr lang="en-US" sz="2400" u="none">
                <a:solidFill>
                  <a:srgbClr val="FF0066"/>
                </a:solidFill>
                <a:latin typeface="Times New Roman" pitchFamily="18" charset="0"/>
              </a:rPr>
              <a:t>    </a:t>
            </a:r>
            <a:r>
              <a:rPr lang="en-US" sz="2400" u="none">
                <a:latin typeface="Times New Roman" pitchFamily="18" charset="0"/>
              </a:rPr>
              <a:t>-  absence</a:t>
            </a:r>
          </a:p>
        </p:txBody>
      </p:sp>
      <p:sp>
        <p:nvSpPr>
          <p:cNvPr id="100358" name="Text Box 6"/>
          <p:cNvSpPr txBox="1">
            <a:spLocks noChangeArrowheads="1"/>
          </p:cNvSpPr>
          <p:nvPr/>
        </p:nvSpPr>
        <p:spPr bwMode="auto">
          <a:xfrm>
            <a:off x="4556125" y="1944688"/>
            <a:ext cx="3897313" cy="1187450"/>
          </a:xfrm>
          <a:prstGeom prst="rect">
            <a:avLst/>
          </a:prstGeom>
          <a:noFill/>
          <a:ln w="12700" cap="sq">
            <a:noFill/>
            <a:miter lim="800000"/>
            <a:headEnd type="none" w="sm" len="sm"/>
            <a:tailEnd type="none" w="sm" len="sm"/>
          </a:ln>
          <a:effectLst/>
        </p:spPr>
        <p:txBody>
          <a:bodyPr wrap="none">
            <a:spAutoFit/>
          </a:bodyPr>
          <a:lstStyle/>
          <a:p>
            <a:r>
              <a:rPr lang="en-US" sz="2400" u="none"/>
              <a:t>EEG:  bilateral generalized </a:t>
            </a:r>
          </a:p>
          <a:p>
            <a:r>
              <a:rPr lang="en-US" sz="2400" u="none">
                <a:solidFill>
                  <a:srgbClr val="00FF00"/>
                </a:solidFill>
              </a:rPr>
              <a:t>4-6 Hz</a:t>
            </a:r>
            <a:r>
              <a:rPr lang="en-US" sz="2400" u="none"/>
              <a:t> spike-wave or </a:t>
            </a:r>
          </a:p>
          <a:p>
            <a:r>
              <a:rPr lang="en-US" sz="2400" u="none">
                <a:solidFill>
                  <a:srgbClr val="00FF00"/>
                </a:solidFill>
              </a:rPr>
              <a:t>polyspike</a:t>
            </a:r>
            <a:r>
              <a:rPr lang="en-US" sz="2400" u="none"/>
              <a:t>-wave activity</a:t>
            </a: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z="2800" dirty="0">
                <a:solidFill>
                  <a:srgbClr val="00FF00"/>
                </a:solidFill>
              </a:rPr>
              <a:t>Juvenile </a:t>
            </a:r>
            <a:r>
              <a:rPr lang="en-US" sz="2800" dirty="0" err="1">
                <a:solidFill>
                  <a:srgbClr val="00FF00"/>
                </a:solidFill>
              </a:rPr>
              <a:t>Myoclonic</a:t>
            </a:r>
            <a:r>
              <a:rPr lang="en-US" sz="2800" dirty="0">
                <a:solidFill>
                  <a:srgbClr val="00FF00"/>
                </a:solidFill>
              </a:rPr>
              <a:t> Epilepsy (JME</a:t>
            </a:r>
            <a:r>
              <a:rPr lang="en-US" sz="2800" dirty="0" smtClean="0">
                <a:solidFill>
                  <a:srgbClr val="00FF00"/>
                </a:solidFill>
              </a:rPr>
              <a:t>) (continued)</a:t>
            </a:r>
            <a:endParaRPr lang="en-US" sz="2800" dirty="0">
              <a:solidFill>
                <a:srgbClr val="00FF00"/>
              </a:solidFill>
            </a:endParaRPr>
          </a:p>
        </p:txBody>
      </p:sp>
      <p:sp>
        <p:nvSpPr>
          <p:cNvPr id="101379" name="Rectangle 3"/>
          <p:cNvSpPr>
            <a:spLocks noGrp="1" noChangeArrowheads="1"/>
          </p:cNvSpPr>
          <p:nvPr>
            <p:ph type="body" idx="1"/>
          </p:nvPr>
        </p:nvSpPr>
        <p:spPr/>
        <p:txBody>
          <a:bodyPr/>
          <a:lstStyle/>
          <a:p>
            <a:pPr>
              <a:lnSpc>
                <a:spcPct val="90000"/>
              </a:lnSpc>
            </a:pPr>
            <a:r>
              <a:rPr lang="en-US" sz="2600" dirty="0">
                <a:solidFill>
                  <a:srgbClr val="00FF00"/>
                </a:solidFill>
              </a:rPr>
              <a:t>Seizures provoked</a:t>
            </a:r>
            <a:r>
              <a:rPr lang="en-US" sz="2600" dirty="0"/>
              <a:t> by: </a:t>
            </a:r>
          </a:p>
          <a:p>
            <a:pPr lvl="1">
              <a:lnSpc>
                <a:spcPct val="90000"/>
              </a:lnSpc>
            </a:pPr>
            <a:r>
              <a:rPr lang="en-US" sz="2200" dirty="0">
                <a:solidFill>
                  <a:srgbClr val="FF0000"/>
                </a:solidFill>
              </a:rPr>
              <a:t>sleep deprivation </a:t>
            </a:r>
            <a:r>
              <a:rPr lang="en-US" sz="2200" dirty="0"/>
              <a:t>or arousals from sleep</a:t>
            </a:r>
          </a:p>
          <a:p>
            <a:pPr lvl="1">
              <a:lnSpc>
                <a:spcPct val="90000"/>
              </a:lnSpc>
            </a:pPr>
            <a:r>
              <a:rPr lang="en-US" sz="2200" dirty="0" err="1">
                <a:solidFill>
                  <a:srgbClr val="FF0000"/>
                </a:solidFill>
              </a:rPr>
              <a:t>photic</a:t>
            </a:r>
            <a:r>
              <a:rPr lang="en-US" sz="2200" dirty="0">
                <a:solidFill>
                  <a:srgbClr val="FF0000"/>
                </a:solidFill>
              </a:rPr>
              <a:t> stimulation</a:t>
            </a:r>
          </a:p>
          <a:p>
            <a:pPr lvl="1">
              <a:lnSpc>
                <a:spcPct val="90000"/>
              </a:lnSpc>
            </a:pPr>
            <a:r>
              <a:rPr lang="en-US" sz="2200" dirty="0"/>
              <a:t>alcohol intake</a:t>
            </a:r>
          </a:p>
          <a:p>
            <a:pPr>
              <a:lnSpc>
                <a:spcPct val="90000"/>
              </a:lnSpc>
            </a:pPr>
            <a:r>
              <a:rPr lang="en-US" sz="2600" dirty="0"/>
              <a:t>Mean age at onset 14 years</a:t>
            </a:r>
          </a:p>
          <a:p>
            <a:pPr>
              <a:lnSpc>
                <a:spcPct val="90000"/>
              </a:lnSpc>
            </a:pPr>
            <a:r>
              <a:rPr lang="en-US" sz="2600" dirty="0"/>
              <a:t>EEG: 4-6 Hz spike wave provoked by </a:t>
            </a:r>
            <a:r>
              <a:rPr lang="en-US" sz="2600" dirty="0" err="1"/>
              <a:t>photic</a:t>
            </a:r>
            <a:r>
              <a:rPr lang="en-US" sz="2600" dirty="0"/>
              <a:t> </a:t>
            </a:r>
            <a:r>
              <a:rPr lang="en-US" sz="2600" dirty="0" smtClean="0"/>
              <a:t>stimulation</a:t>
            </a:r>
            <a:endParaRPr lang="en-US" sz="2600" dirty="0"/>
          </a:p>
          <a:p>
            <a:pPr>
              <a:lnSpc>
                <a:spcPct val="90000"/>
              </a:lnSpc>
            </a:pPr>
            <a:r>
              <a:rPr lang="en-US" sz="2600" dirty="0"/>
              <a:t>Chance of relapse 90% if medications discontinued—felt to </a:t>
            </a:r>
            <a:r>
              <a:rPr lang="en-US" sz="2600" dirty="0">
                <a:solidFill>
                  <a:srgbClr val="00FF00"/>
                </a:solidFill>
              </a:rPr>
              <a:t>require lifelong treatment</a:t>
            </a:r>
          </a:p>
          <a:p>
            <a:pPr>
              <a:lnSpc>
                <a:spcPct val="90000"/>
              </a:lnSpc>
            </a:pPr>
            <a:r>
              <a:rPr lang="en-US" sz="2600" dirty="0">
                <a:solidFill>
                  <a:srgbClr val="00FF00"/>
                </a:solidFill>
              </a:rPr>
              <a:t>Genetic predisposition</a:t>
            </a:r>
          </a:p>
          <a:p>
            <a:pPr lvl="1">
              <a:lnSpc>
                <a:spcPct val="90000"/>
              </a:lnSpc>
            </a:pPr>
            <a:r>
              <a:rPr lang="en-US" sz="2200" dirty="0"/>
              <a:t>Candidate gene on chromosome 6</a:t>
            </a:r>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idx="1"/>
          </p:nvPr>
        </p:nvSpPr>
        <p:spPr>
          <a:xfrm>
            <a:off x="609600" y="1447800"/>
            <a:ext cx="7772400" cy="4114800"/>
          </a:xfrm>
        </p:spPr>
        <p:txBody>
          <a:bodyPr/>
          <a:lstStyle/>
          <a:p>
            <a:pPr>
              <a:lnSpc>
                <a:spcPct val="90000"/>
              </a:lnSpc>
              <a:buFont typeface="Wingdings" pitchFamily="2" charset="2"/>
              <a:buNone/>
            </a:pPr>
            <a:endParaRPr lang="en-US" sz="2400" dirty="0"/>
          </a:p>
          <a:p>
            <a:pPr>
              <a:lnSpc>
                <a:spcPct val="90000"/>
              </a:lnSpc>
            </a:pPr>
            <a:r>
              <a:rPr lang="en-US" sz="2400" dirty="0"/>
              <a:t>Onset 3-13 years old, boys &gt; girls</a:t>
            </a:r>
          </a:p>
          <a:p>
            <a:pPr>
              <a:lnSpc>
                <a:spcPct val="90000"/>
              </a:lnSpc>
            </a:pPr>
            <a:r>
              <a:rPr lang="en-US" sz="2400" dirty="0">
                <a:solidFill>
                  <a:srgbClr val="FFFF00"/>
                </a:solidFill>
              </a:rPr>
              <a:t>15% of epileptic children</a:t>
            </a:r>
          </a:p>
          <a:p>
            <a:pPr>
              <a:lnSpc>
                <a:spcPct val="90000"/>
              </a:lnSpc>
            </a:pPr>
            <a:r>
              <a:rPr lang="en-US" sz="2400" dirty="0"/>
              <a:t>Normal IQ, normal exam, normal MRI </a:t>
            </a:r>
          </a:p>
          <a:p>
            <a:pPr>
              <a:lnSpc>
                <a:spcPct val="90000"/>
              </a:lnSpc>
            </a:pPr>
            <a:r>
              <a:rPr lang="en-US" sz="2400" dirty="0"/>
              <a:t>May have + </a:t>
            </a:r>
            <a:r>
              <a:rPr lang="en-US" sz="2400" dirty="0" err="1"/>
              <a:t>FHx</a:t>
            </a:r>
            <a:r>
              <a:rPr lang="en-US" sz="2400" dirty="0"/>
              <a:t> </a:t>
            </a:r>
            <a:r>
              <a:rPr lang="en-US" sz="2400" dirty="0" err="1"/>
              <a:t>sz</a:t>
            </a:r>
            <a:endParaRPr lang="en-US" sz="2400" dirty="0"/>
          </a:p>
          <a:p>
            <a:pPr>
              <a:lnSpc>
                <a:spcPct val="90000"/>
              </a:lnSpc>
            </a:pPr>
            <a:r>
              <a:rPr lang="en-US" sz="2400" dirty="0"/>
              <a:t>Seizure description:</a:t>
            </a:r>
          </a:p>
          <a:p>
            <a:pPr lvl="1">
              <a:lnSpc>
                <a:spcPct val="90000"/>
              </a:lnSpc>
            </a:pPr>
            <a:r>
              <a:rPr lang="en-US" sz="2400" dirty="0">
                <a:solidFill>
                  <a:srgbClr val="FFFF00"/>
                </a:solidFill>
              </a:rPr>
              <a:t>When awake</a:t>
            </a:r>
            <a:r>
              <a:rPr lang="en-US" sz="2400" dirty="0">
                <a:solidFill>
                  <a:srgbClr val="00CCFF"/>
                </a:solidFill>
              </a:rPr>
              <a:t>:</a:t>
            </a:r>
          </a:p>
          <a:p>
            <a:pPr lvl="2">
              <a:lnSpc>
                <a:spcPct val="90000"/>
              </a:lnSpc>
            </a:pPr>
            <a:r>
              <a:rPr lang="en-US" sz="2400" dirty="0">
                <a:solidFill>
                  <a:srgbClr val="FFFF00"/>
                </a:solidFill>
              </a:rPr>
              <a:t>twitching and/or tingling on one side of body</a:t>
            </a:r>
          </a:p>
          <a:p>
            <a:pPr lvl="2">
              <a:lnSpc>
                <a:spcPct val="90000"/>
              </a:lnSpc>
            </a:pPr>
            <a:r>
              <a:rPr lang="en-US" sz="2400" dirty="0"/>
              <a:t>speech arrest, speech difficulty, may drool / gag</a:t>
            </a:r>
          </a:p>
          <a:p>
            <a:pPr lvl="2">
              <a:lnSpc>
                <a:spcPct val="90000"/>
              </a:lnSpc>
            </a:pPr>
            <a:r>
              <a:rPr lang="en-US" sz="2400" dirty="0"/>
              <a:t>no loss of consciousness, usually &lt; 2 minutes</a:t>
            </a:r>
          </a:p>
          <a:p>
            <a:pPr lvl="1">
              <a:lnSpc>
                <a:spcPct val="90000"/>
              </a:lnSpc>
            </a:pPr>
            <a:r>
              <a:rPr lang="en-US" sz="2400" dirty="0">
                <a:solidFill>
                  <a:srgbClr val="FFFF00"/>
                </a:solidFill>
              </a:rPr>
              <a:t>When asleep (nocturnal):</a:t>
            </a:r>
            <a:r>
              <a:rPr lang="en-US" sz="2400" dirty="0"/>
              <a:t>  </a:t>
            </a:r>
          </a:p>
          <a:p>
            <a:pPr lvl="2">
              <a:lnSpc>
                <a:spcPct val="90000"/>
              </a:lnSpc>
            </a:pPr>
            <a:r>
              <a:rPr lang="en-US" sz="2400" dirty="0">
                <a:solidFill>
                  <a:srgbClr val="FFFF00"/>
                </a:solidFill>
              </a:rPr>
              <a:t>“grand mal”</a:t>
            </a:r>
            <a:r>
              <a:rPr lang="en-US" sz="2400" dirty="0"/>
              <a:t> with focal features</a:t>
            </a:r>
          </a:p>
          <a:p>
            <a:pPr>
              <a:lnSpc>
                <a:spcPct val="90000"/>
              </a:lnSpc>
              <a:buFont typeface="Wingdings" pitchFamily="2" charset="2"/>
              <a:buNone/>
            </a:pPr>
            <a:endParaRPr lang="en-US" sz="2400" dirty="0"/>
          </a:p>
        </p:txBody>
      </p:sp>
      <p:sp>
        <p:nvSpPr>
          <p:cNvPr id="86021" name="Rectangle 5"/>
          <p:cNvSpPr>
            <a:spLocks noGrp="1" noChangeArrowheads="1"/>
          </p:cNvSpPr>
          <p:nvPr>
            <p:ph type="title"/>
          </p:nvPr>
        </p:nvSpPr>
        <p:spPr/>
        <p:txBody>
          <a:bodyPr/>
          <a:lstStyle/>
          <a:p>
            <a:r>
              <a:rPr lang="en-US" sz="2800" dirty="0">
                <a:solidFill>
                  <a:srgbClr val="FFFF00"/>
                </a:solidFill>
              </a:rPr>
              <a:t>Benign </a:t>
            </a:r>
            <a:r>
              <a:rPr lang="en-US" sz="2800" dirty="0" err="1">
                <a:solidFill>
                  <a:srgbClr val="FFFF00"/>
                </a:solidFill>
              </a:rPr>
              <a:t>Rolandic</a:t>
            </a:r>
            <a:r>
              <a:rPr lang="en-US" sz="2800" dirty="0">
                <a:solidFill>
                  <a:srgbClr val="FFFF00"/>
                </a:solidFill>
              </a:rPr>
              <a:t> </a:t>
            </a:r>
            <a:r>
              <a:rPr lang="en-US" sz="2800" dirty="0" smtClean="0">
                <a:solidFill>
                  <a:srgbClr val="FFFF00"/>
                </a:solidFill>
              </a:rPr>
              <a:t>Epilepsy</a:t>
            </a:r>
            <a:br>
              <a:rPr lang="en-US" sz="2800" dirty="0" smtClean="0">
                <a:solidFill>
                  <a:srgbClr val="FFFF00"/>
                </a:solidFill>
              </a:rPr>
            </a:br>
            <a:r>
              <a:rPr lang="en-US" sz="2800" dirty="0" smtClean="0">
                <a:solidFill>
                  <a:srgbClr val="FFFF00"/>
                </a:solidFill>
              </a:rPr>
              <a:t>(a genetically predetermined focal epilepsy)</a:t>
            </a:r>
            <a:endParaRPr lang="en-US" sz="2800" dirty="0">
              <a:solidFill>
                <a:srgbClr val="FFFF00"/>
              </a:solidFill>
            </a:endParaRPr>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8" name="Picture 4" descr="img_eeg_bre"/>
          <p:cNvPicPr>
            <a:picLocks noChangeAspect="1" noChangeArrowheads="1"/>
          </p:cNvPicPr>
          <p:nvPr/>
        </p:nvPicPr>
        <p:blipFill>
          <a:blip r:embed="rId4" cstate="print"/>
          <a:srcRect/>
          <a:stretch>
            <a:fillRect/>
          </a:stretch>
        </p:blipFill>
        <p:spPr bwMode="auto">
          <a:xfrm>
            <a:off x="3352800" y="2438400"/>
            <a:ext cx="5486400" cy="4252913"/>
          </a:xfrm>
          <a:prstGeom prst="rect">
            <a:avLst/>
          </a:prstGeom>
          <a:noFill/>
        </p:spPr>
      </p:pic>
      <p:sp>
        <p:nvSpPr>
          <p:cNvPr id="88069" name="Rectangle 5"/>
          <p:cNvSpPr>
            <a:spLocks noGrp="1" noChangeArrowheads="1"/>
          </p:cNvSpPr>
          <p:nvPr>
            <p:ph type="title"/>
          </p:nvPr>
        </p:nvSpPr>
        <p:spPr>
          <a:xfrm>
            <a:off x="304800" y="0"/>
            <a:ext cx="7543800" cy="1295400"/>
          </a:xfrm>
        </p:spPr>
        <p:txBody>
          <a:bodyPr/>
          <a:lstStyle/>
          <a:p>
            <a:r>
              <a:rPr lang="en-US" sz="2800" dirty="0">
                <a:solidFill>
                  <a:srgbClr val="FFFF00"/>
                </a:solidFill>
              </a:rPr>
              <a:t>Benign </a:t>
            </a:r>
            <a:r>
              <a:rPr lang="en-US" sz="2800" dirty="0" err="1">
                <a:solidFill>
                  <a:srgbClr val="FFFF00"/>
                </a:solidFill>
              </a:rPr>
              <a:t>Rolandic</a:t>
            </a:r>
            <a:r>
              <a:rPr lang="en-US" sz="2800" dirty="0">
                <a:solidFill>
                  <a:srgbClr val="FFFF00"/>
                </a:solidFill>
              </a:rPr>
              <a:t> Epilepsy</a:t>
            </a:r>
          </a:p>
        </p:txBody>
      </p:sp>
      <p:sp>
        <p:nvSpPr>
          <p:cNvPr id="88071" name="Rectangle 7"/>
          <p:cNvSpPr>
            <a:spLocks noChangeArrowheads="1"/>
          </p:cNvSpPr>
          <p:nvPr/>
        </p:nvSpPr>
        <p:spPr bwMode="auto">
          <a:xfrm>
            <a:off x="304800" y="1371600"/>
            <a:ext cx="6618288" cy="946150"/>
          </a:xfrm>
          <a:prstGeom prst="rect">
            <a:avLst/>
          </a:prstGeom>
          <a:noFill/>
          <a:ln w="12700" cap="sq">
            <a:noFill/>
            <a:miter lim="800000"/>
            <a:headEnd type="none" w="sm" len="sm"/>
            <a:tailEnd type="none" w="sm" len="sm"/>
          </a:ln>
          <a:effectLst/>
        </p:spPr>
        <p:txBody>
          <a:bodyPr wrap="none">
            <a:spAutoFit/>
          </a:bodyPr>
          <a:lstStyle/>
          <a:p>
            <a:r>
              <a:rPr lang="en-US" sz="2800" u="none"/>
              <a:t>Aka </a:t>
            </a:r>
            <a:r>
              <a:rPr lang="en-US" sz="2800" u="none">
                <a:solidFill>
                  <a:srgbClr val="FFFF00"/>
                </a:solidFill>
              </a:rPr>
              <a:t>Benign Focal Epilepsy of Childhood </a:t>
            </a:r>
          </a:p>
          <a:p>
            <a:r>
              <a:rPr lang="en-US" sz="2800" u="none">
                <a:solidFill>
                  <a:srgbClr val="FFFF00"/>
                </a:solidFill>
              </a:rPr>
              <a:t>with Centrotemporal Spikes</a:t>
            </a:r>
          </a:p>
        </p:txBody>
      </p:sp>
      <p:sp>
        <p:nvSpPr>
          <p:cNvPr id="88072" name="Text Box 8"/>
          <p:cNvSpPr txBox="1">
            <a:spLocks noChangeArrowheads="1"/>
          </p:cNvSpPr>
          <p:nvPr/>
        </p:nvSpPr>
        <p:spPr bwMode="auto">
          <a:xfrm>
            <a:off x="228600" y="2895600"/>
            <a:ext cx="2660650" cy="3508375"/>
          </a:xfrm>
          <a:prstGeom prst="rect">
            <a:avLst/>
          </a:prstGeom>
          <a:noFill/>
          <a:ln w="12700" cap="sq">
            <a:noFill/>
            <a:miter lim="800000"/>
            <a:headEnd type="none" w="sm" len="sm"/>
            <a:tailEnd type="none" w="sm" len="sm"/>
          </a:ln>
          <a:effectLst/>
        </p:spPr>
        <p:txBody>
          <a:bodyPr wrap="none">
            <a:spAutoFit/>
          </a:bodyPr>
          <a:lstStyle/>
          <a:p>
            <a:r>
              <a:rPr lang="en-US" sz="2800" u="none" dirty="0"/>
              <a:t>EEG has </a:t>
            </a:r>
          </a:p>
          <a:p>
            <a:r>
              <a:rPr lang="en-US" sz="2800" u="none" dirty="0"/>
              <a:t>characteristic </a:t>
            </a:r>
          </a:p>
          <a:p>
            <a:r>
              <a:rPr lang="en-US" sz="2800" u="none" dirty="0"/>
              <a:t>pattern:</a:t>
            </a:r>
          </a:p>
          <a:p>
            <a:endParaRPr lang="en-US" sz="2800" u="none" dirty="0"/>
          </a:p>
          <a:p>
            <a:r>
              <a:rPr lang="en-US" sz="2800" u="none" dirty="0" smtClean="0"/>
              <a:t>bilateral </a:t>
            </a:r>
            <a:endParaRPr lang="en-US" sz="2800" u="none" dirty="0"/>
          </a:p>
          <a:p>
            <a:r>
              <a:rPr lang="en-US" sz="2800" u="none" dirty="0"/>
              <a:t>independent</a:t>
            </a:r>
          </a:p>
          <a:p>
            <a:r>
              <a:rPr lang="en-US" sz="2800" u="none" dirty="0" err="1">
                <a:solidFill>
                  <a:srgbClr val="FFFF00"/>
                </a:solidFill>
              </a:rPr>
              <a:t>centrotemporal</a:t>
            </a:r>
            <a:r>
              <a:rPr lang="en-US" sz="2800" u="none" dirty="0">
                <a:solidFill>
                  <a:srgbClr val="FFFF00"/>
                </a:solidFill>
              </a:rPr>
              <a:t> </a:t>
            </a:r>
          </a:p>
          <a:p>
            <a:r>
              <a:rPr lang="en-US" sz="2800" u="none" dirty="0">
                <a:solidFill>
                  <a:srgbClr val="FFFF00"/>
                </a:solidFill>
              </a:rPr>
              <a:t>spikes</a:t>
            </a:r>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z="2800">
                <a:solidFill>
                  <a:srgbClr val="FFFF00"/>
                </a:solidFill>
              </a:rPr>
              <a:t>Benign Rolandic Epilepsy</a:t>
            </a:r>
          </a:p>
        </p:txBody>
      </p:sp>
      <p:sp>
        <p:nvSpPr>
          <p:cNvPr id="87043" name="Rectangle 3"/>
          <p:cNvSpPr>
            <a:spLocks noGrp="1" noChangeArrowheads="1"/>
          </p:cNvSpPr>
          <p:nvPr>
            <p:ph type="body" idx="1"/>
          </p:nvPr>
        </p:nvSpPr>
        <p:spPr/>
        <p:txBody>
          <a:bodyPr/>
          <a:lstStyle/>
          <a:p>
            <a:pPr>
              <a:lnSpc>
                <a:spcPct val="90000"/>
              </a:lnSpc>
            </a:pPr>
            <a:r>
              <a:rPr lang="en-US" sz="2400">
                <a:solidFill>
                  <a:srgbClr val="FFFF00"/>
                </a:solidFill>
              </a:rPr>
              <a:t>Treatment</a:t>
            </a:r>
            <a:r>
              <a:rPr lang="en-US" sz="2400"/>
              <a:t> recommended </a:t>
            </a:r>
            <a:r>
              <a:rPr lang="en-US" sz="2400">
                <a:solidFill>
                  <a:srgbClr val="FFFF00"/>
                </a:solidFill>
              </a:rPr>
              <a:t>only</a:t>
            </a:r>
            <a:r>
              <a:rPr lang="en-US" sz="2400"/>
              <a:t> if: </a:t>
            </a:r>
          </a:p>
          <a:p>
            <a:pPr lvl="1">
              <a:lnSpc>
                <a:spcPct val="90000"/>
              </a:lnSpc>
            </a:pPr>
            <a:r>
              <a:rPr lang="en-US" sz="2400"/>
              <a:t>Seizures frequent (which is unusual)</a:t>
            </a:r>
          </a:p>
          <a:p>
            <a:pPr lvl="1">
              <a:lnSpc>
                <a:spcPct val="90000"/>
              </a:lnSpc>
            </a:pPr>
            <a:r>
              <a:rPr lang="en-US" sz="2400"/>
              <a:t>Socially stigmatizing if occur in wakefulness </a:t>
            </a:r>
          </a:p>
          <a:p>
            <a:pPr lvl="1">
              <a:lnSpc>
                <a:spcPct val="90000"/>
              </a:lnSpc>
            </a:pPr>
            <a:r>
              <a:rPr lang="en-US" sz="2400"/>
              <a:t>Anxiety provoking for parents if occur in sleep</a:t>
            </a:r>
          </a:p>
          <a:p>
            <a:pPr lvl="1">
              <a:lnSpc>
                <a:spcPct val="90000"/>
              </a:lnSpc>
              <a:buFont typeface="Wingdings" pitchFamily="2" charset="2"/>
              <a:buNone/>
            </a:pPr>
            <a:endParaRPr lang="en-US" sz="2400"/>
          </a:p>
          <a:p>
            <a:pPr>
              <a:lnSpc>
                <a:spcPct val="90000"/>
              </a:lnSpc>
            </a:pPr>
            <a:r>
              <a:rPr lang="en-US" sz="2400"/>
              <a:t>Effective treatments:</a:t>
            </a:r>
          </a:p>
          <a:p>
            <a:pPr lvl="1">
              <a:lnSpc>
                <a:spcPct val="90000"/>
              </a:lnSpc>
            </a:pPr>
            <a:r>
              <a:rPr lang="en-US" sz="2400">
                <a:solidFill>
                  <a:srgbClr val="FFFF00"/>
                </a:solidFill>
              </a:rPr>
              <a:t>Avoidance of sleep deprivation</a:t>
            </a:r>
          </a:p>
          <a:p>
            <a:pPr lvl="1">
              <a:lnSpc>
                <a:spcPct val="90000"/>
              </a:lnSpc>
            </a:pPr>
            <a:r>
              <a:rPr lang="en-US" sz="2400">
                <a:solidFill>
                  <a:srgbClr val="FFFF00"/>
                </a:solidFill>
              </a:rPr>
              <a:t>Medications:</a:t>
            </a:r>
            <a:r>
              <a:rPr lang="en-US" sz="2400"/>
              <a:t>  carbamazepine, oxcarbazepine </a:t>
            </a:r>
          </a:p>
          <a:p>
            <a:pPr lvl="1">
              <a:lnSpc>
                <a:spcPct val="90000"/>
              </a:lnSpc>
            </a:pPr>
            <a:r>
              <a:rPr lang="en-US" sz="2400">
                <a:solidFill>
                  <a:srgbClr val="FFFF00"/>
                </a:solidFill>
              </a:rPr>
              <a:t>Time </a:t>
            </a:r>
            <a:r>
              <a:rPr lang="en-US" sz="2400"/>
              <a:t>(outgrown by adolescence)</a:t>
            </a:r>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533400" y="0"/>
            <a:ext cx="7543800" cy="1295400"/>
          </a:xfrm>
        </p:spPr>
        <p:txBody>
          <a:bodyPr/>
          <a:lstStyle/>
          <a:p>
            <a:r>
              <a:rPr lang="en-US" sz="2800">
                <a:solidFill>
                  <a:srgbClr val="FFFF00"/>
                </a:solidFill>
              </a:rPr>
              <a:t>Other Epilepsy Syndromes</a:t>
            </a:r>
          </a:p>
        </p:txBody>
      </p:sp>
      <p:sp>
        <p:nvSpPr>
          <p:cNvPr id="186371" name="Rectangle 3"/>
          <p:cNvSpPr>
            <a:spLocks noGrp="1" noChangeArrowheads="1"/>
          </p:cNvSpPr>
          <p:nvPr>
            <p:ph type="body" idx="1"/>
          </p:nvPr>
        </p:nvSpPr>
        <p:spPr>
          <a:xfrm>
            <a:off x="457200" y="2057400"/>
            <a:ext cx="8229600" cy="4411663"/>
          </a:xfrm>
        </p:spPr>
        <p:txBody>
          <a:bodyPr/>
          <a:lstStyle/>
          <a:p>
            <a:pPr>
              <a:lnSpc>
                <a:spcPct val="90000"/>
              </a:lnSpc>
            </a:pPr>
            <a:r>
              <a:rPr lang="en-US" sz="2800" dirty="0">
                <a:solidFill>
                  <a:srgbClr val="FFFF00"/>
                </a:solidFill>
              </a:rPr>
              <a:t>Landau-</a:t>
            </a:r>
            <a:r>
              <a:rPr lang="en-US" sz="2800" dirty="0" err="1">
                <a:solidFill>
                  <a:srgbClr val="FFFF00"/>
                </a:solidFill>
              </a:rPr>
              <a:t>Kleffner</a:t>
            </a:r>
            <a:r>
              <a:rPr lang="en-US" sz="2800" dirty="0">
                <a:solidFill>
                  <a:srgbClr val="FFFF00"/>
                </a:solidFill>
              </a:rPr>
              <a:t> Syndrome</a:t>
            </a:r>
          </a:p>
          <a:p>
            <a:pPr lvl="1">
              <a:lnSpc>
                <a:spcPct val="90000"/>
              </a:lnSpc>
            </a:pPr>
            <a:r>
              <a:rPr lang="en-US" sz="2400" dirty="0"/>
              <a:t>an </a:t>
            </a:r>
            <a:r>
              <a:rPr lang="en-US" sz="2400" dirty="0">
                <a:solidFill>
                  <a:srgbClr val="FF0000"/>
                </a:solidFill>
              </a:rPr>
              <a:t>acquired</a:t>
            </a:r>
            <a:r>
              <a:rPr lang="en-US" sz="2400" dirty="0"/>
              <a:t> </a:t>
            </a:r>
            <a:r>
              <a:rPr lang="en-US" sz="2400" dirty="0">
                <a:solidFill>
                  <a:srgbClr val="FF0000"/>
                </a:solidFill>
              </a:rPr>
              <a:t>EPILEPTIC APHASIA </a:t>
            </a:r>
            <a:r>
              <a:rPr lang="en-US" sz="2400" dirty="0"/>
              <a:t>in a </a:t>
            </a:r>
            <a:r>
              <a:rPr lang="en-US" sz="2400" dirty="0">
                <a:solidFill>
                  <a:srgbClr val="FF0000"/>
                </a:solidFill>
              </a:rPr>
              <a:t>PREVIOUSLY NORMAL</a:t>
            </a:r>
            <a:r>
              <a:rPr lang="en-US" sz="2400" dirty="0"/>
              <a:t> child, usually 3-7 years old</a:t>
            </a:r>
          </a:p>
          <a:p>
            <a:pPr lvl="1">
              <a:lnSpc>
                <a:spcPct val="90000"/>
              </a:lnSpc>
            </a:pPr>
            <a:r>
              <a:rPr lang="en-US" sz="2400" dirty="0"/>
              <a:t>Gradual or sudden inability to understand or use spoken language (“word deafness”)</a:t>
            </a:r>
          </a:p>
          <a:p>
            <a:pPr lvl="1">
              <a:lnSpc>
                <a:spcPct val="90000"/>
              </a:lnSpc>
            </a:pPr>
            <a:r>
              <a:rPr lang="en-US" sz="2400" dirty="0"/>
              <a:t>Must have </a:t>
            </a:r>
            <a:r>
              <a:rPr lang="en-US" sz="2400" dirty="0">
                <a:solidFill>
                  <a:srgbClr val="FF0000"/>
                </a:solidFill>
              </a:rPr>
              <a:t>EEG abnormalities</a:t>
            </a:r>
            <a:r>
              <a:rPr lang="en-US" sz="2400" dirty="0"/>
              <a:t> in </a:t>
            </a:r>
            <a:r>
              <a:rPr lang="en-US" sz="2400" dirty="0" smtClean="0"/>
              <a:t>slow </a:t>
            </a:r>
            <a:r>
              <a:rPr lang="en-US" sz="2400" dirty="0" smtClean="0">
                <a:solidFill>
                  <a:srgbClr val="FF0000"/>
                </a:solidFill>
              </a:rPr>
              <a:t>sleep</a:t>
            </a:r>
            <a:r>
              <a:rPr lang="en-US" sz="2400" dirty="0" smtClean="0"/>
              <a:t> </a:t>
            </a:r>
            <a:r>
              <a:rPr lang="en-US" sz="2400" dirty="0"/>
              <a:t>(sleep activated) </a:t>
            </a:r>
          </a:p>
          <a:p>
            <a:pPr lvl="1">
              <a:lnSpc>
                <a:spcPct val="90000"/>
              </a:lnSpc>
            </a:pPr>
            <a:r>
              <a:rPr lang="en-US" sz="2400" dirty="0"/>
              <a:t>Additional </a:t>
            </a:r>
            <a:r>
              <a:rPr lang="en-US" sz="2400" dirty="0">
                <a:solidFill>
                  <a:srgbClr val="FF0000"/>
                </a:solidFill>
              </a:rPr>
              <a:t>behavioral</a:t>
            </a:r>
            <a:r>
              <a:rPr lang="en-US" sz="2400" dirty="0"/>
              <a:t> and psychomotor disorders (hyperactivity, aggressiveness, depression, </a:t>
            </a:r>
            <a:r>
              <a:rPr lang="en-US" sz="2400" dirty="0">
                <a:solidFill>
                  <a:srgbClr val="FF0000"/>
                </a:solidFill>
              </a:rPr>
              <a:t>autistic features</a:t>
            </a:r>
            <a:r>
              <a:rPr lang="en-US" sz="2400" dirty="0"/>
              <a:t>)</a:t>
            </a:r>
          </a:p>
          <a:p>
            <a:pPr lvl="1">
              <a:lnSpc>
                <a:spcPct val="90000"/>
              </a:lnSpc>
            </a:pPr>
            <a:r>
              <a:rPr lang="en-US" sz="2400" dirty="0"/>
              <a:t>May have additional overt clinical seizures (80 %) in sleep</a:t>
            </a:r>
          </a:p>
          <a:p>
            <a:pPr lvl="1">
              <a:lnSpc>
                <a:spcPct val="90000"/>
              </a:lnSpc>
            </a:pPr>
            <a:endParaRPr lang="en-US" sz="2400" dirty="0"/>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533400" y="0"/>
            <a:ext cx="7543800" cy="1295400"/>
          </a:xfrm>
        </p:spPr>
        <p:txBody>
          <a:bodyPr/>
          <a:lstStyle/>
          <a:p>
            <a:r>
              <a:rPr lang="en-US" sz="2800">
                <a:solidFill>
                  <a:srgbClr val="FFFF00"/>
                </a:solidFill>
              </a:rPr>
              <a:t>Other Epilepsy Syndromes</a:t>
            </a:r>
          </a:p>
        </p:txBody>
      </p:sp>
      <p:sp>
        <p:nvSpPr>
          <p:cNvPr id="187395" name="Rectangle 3"/>
          <p:cNvSpPr>
            <a:spLocks noGrp="1" noChangeArrowheads="1"/>
          </p:cNvSpPr>
          <p:nvPr>
            <p:ph type="body" idx="1"/>
          </p:nvPr>
        </p:nvSpPr>
        <p:spPr>
          <a:xfrm>
            <a:off x="381000" y="2057400"/>
            <a:ext cx="8305800" cy="4495800"/>
          </a:xfrm>
        </p:spPr>
        <p:txBody>
          <a:bodyPr/>
          <a:lstStyle/>
          <a:p>
            <a:pPr>
              <a:lnSpc>
                <a:spcPct val="90000"/>
              </a:lnSpc>
            </a:pPr>
            <a:r>
              <a:rPr lang="en-US" sz="2800" dirty="0" err="1">
                <a:solidFill>
                  <a:srgbClr val="FFFF00"/>
                </a:solidFill>
              </a:rPr>
              <a:t>Rett</a:t>
            </a:r>
            <a:r>
              <a:rPr lang="en-US" sz="2800" dirty="0">
                <a:solidFill>
                  <a:srgbClr val="FFFF00"/>
                </a:solidFill>
              </a:rPr>
              <a:t> Syndrome</a:t>
            </a:r>
          </a:p>
          <a:p>
            <a:pPr lvl="1">
              <a:lnSpc>
                <a:spcPct val="90000"/>
              </a:lnSpc>
            </a:pPr>
            <a:r>
              <a:rPr lang="en-US" sz="2400" dirty="0"/>
              <a:t>Occurs only in </a:t>
            </a:r>
            <a:r>
              <a:rPr lang="en-US" sz="2400" dirty="0">
                <a:solidFill>
                  <a:srgbClr val="FF0000"/>
                </a:solidFill>
              </a:rPr>
              <a:t>girls</a:t>
            </a:r>
            <a:r>
              <a:rPr lang="en-US" sz="2400" dirty="0"/>
              <a:t> (X-linked lethal mutation</a:t>
            </a:r>
            <a:r>
              <a:rPr lang="en-US" sz="2400" dirty="0" smtClean="0"/>
              <a:t>) – </a:t>
            </a:r>
            <a:r>
              <a:rPr lang="en-US" sz="2400" dirty="0" smtClean="0">
                <a:solidFill>
                  <a:srgbClr val="FF0000"/>
                </a:solidFill>
              </a:rPr>
              <a:t>MECP2 gene mutation</a:t>
            </a:r>
            <a:endParaRPr lang="en-US" sz="2400" dirty="0">
              <a:solidFill>
                <a:srgbClr val="FF0000"/>
              </a:solidFill>
            </a:endParaRPr>
          </a:p>
          <a:p>
            <a:pPr lvl="1">
              <a:lnSpc>
                <a:spcPct val="90000"/>
              </a:lnSpc>
            </a:pPr>
            <a:r>
              <a:rPr lang="en-US" sz="2400" dirty="0"/>
              <a:t>Initial normal development </a:t>
            </a:r>
            <a:r>
              <a:rPr lang="en-US" sz="2400" dirty="0">
                <a:sym typeface="Wingdings" pitchFamily="2" charset="2"/>
              </a:rPr>
              <a:t> </a:t>
            </a:r>
            <a:r>
              <a:rPr lang="en-US" sz="2400" dirty="0">
                <a:solidFill>
                  <a:srgbClr val="FF0000"/>
                </a:solidFill>
                <a:sym typeface="Wingdings" pitchFamily="2" charset="2"/>
              </a:rPr>
              <a:t>dev regression / autistic </a:t>
            </a:r>
            <a:r>
              <a:rPr lang="en-US" sz="2400" dirty="0">
                <a:sym typeface="Wingdings" pitchFamily="2" charset="2"/>
              </a:rPr>
              <a:t>(loss of motor / language / social skills)</a:t>
            </a:r>
          </a:p>
          <a:p>
            <a:pPr lvl="1">
              <a:lnSpc>
                <a:spcPct val="90000"/>
              </a:lnSpc>
            </a:pPr>
            <a:r>
              <a:rPr lang="en-US" sz="2400" dirty="0">
                <a:solidFill>
                  <a:srgbClr val="FF0000"/>
                </a:solidFill>
                <a:sym typeface="Wingdings" pitchFamily="2" charset="2"/>
              </a:rPr>
              <a:t>Acquired </a:t>
            </a:r>
            <a:r>
              <a:rPr lang="en-US" sz="2400" dirty="0" err="1">
                <a:solidFill>
                  <a:srgbClr val="FF0000"/>
                </a:solidFill>
                <a:sym typeface="Wingdings" pitchFamily="2" charset="2"/>
              </a:rPr>
              <a:t>microcephaly</a:t>
            </a:r>
            <a:r>
              <a:rPr lang="en-US" sz="2400" dirty="0">
                <a:solidFill>
                  <a:srgbClr val="FF0000"/>
                </a:solidFill>
                <a:sym typeface="Wingdings" pitchFamily="2" charset="2"/>
              </a:rPr>
              <a:t> </a:t>
            </a:r>
            <a:r>
              <a:rPr lang="en-US" sz="2400" dirty="0">
                <a:sym typeface="Wingdings" pitchFamily="2" charset="2"/>
              </a:rPr>
              <a:t>(deceleration of head growth)</a:t>
            </a:r>
          </a:p>
          <a:p>
            <a:pPr lvl="1">
              <a:lnSpc>
                <a:spcPct val="90000"/>
              </a:lnSpc>
            </a:pPr>
            <a:r>
              <a:rPr lang="en-US" sz="2400" dirty="0">
                <a:solidFill>
                  <a:srgbClr val="FF0000"/>
                </a:solidFill>
                <a:sym typeface="Wingdings" pitchFamily="2" charset="2"/>
              </a:rPr>
              <a:t>Hand wringing  </a:t>
            </a:r>
            <a:r>
              <a:rPr lang="en-US" sz="2400" dirty="0">
                <a:sym typeface="Wingdings" pitchFamily="2" charset="2"/>
              </a:rPr>
              <a:t>/ alternating hand movements </a:t>
            </a:r>
          </a:p>
          <a:p>
            <a:pPr lvl="1">
              <a:lnSpc>
                <a:spcPct val="90000"/>
              </a:lnSpc>
            </a:pPr>
            <a:r>
              <a:rPr lang="en-US" sz="2400" dirty="0" smtClean="0">
                <a:solidFill>
                  <a:srgbClr val="FF0000"/>
                </a:solidFill>
                <a:sym typeface="Wingdings" pitchFamily="2" charset="2"/>
              </a:rPr>
              <a:t>Irregular breathing patterns</a:t>
            </a:r>
            <a:endParaRPr lang="en-US" sz="2400" dirty="0" smtClean="0">
              <a:sym typeface="Wingdings" pitchFamily="2" charset="2"/>
            </a:endParaRPr>
          </a:p>
          <a:p>
            <a:pPr lvl="2">
              <a:lnSpc>
                <a:spcPct val="90000"/>
              </a:lnSpc>
            </a:pPr>
            <a:r>
              <a:rPr lang="en-US" sz="2100" dirty="0" smtClean="0">
                <a:sym typeface="Wingdings" pitchFamily="2" charset="2"/>
              </a:rPr>
              <a:t>Apnea </a:t>
            </a:r>
          </a:p>
          <a:p>
            <a:pPr lvl="2">
              <a:lnSpc>
                <a:spcPct val="90000"/>
              </a:lnSpc>
            </a:pPr>
            <a:r>
              <a:rPr lang="en-US" sz="2100" dirty="0" err="1" smtClean="0">
                <a:sym typeface="Wingdings" pitchFamily="2" charset="2"/>
              </a:rPr>
              <a:t>Hyperpnea</a:t>
            </a:r>
            <a:r>
              <a:rPr lang="en-US" sz="2100" dirty="0" smtClean="0">
                <a:sym typeface="Wingdings" pitchFamily="2" charset="2"/>
              </a:rPr>
              <a:t> </a:t>
            </a:r>
          </a:p>
          <a:p>
            <a:pPr lvl="2">
              <a:lnSpc>
                <a:spcPct val="90000"/>
              </a:lnSpc>
            </a:pPr>
            <a:r>
              <a:rPr lang="en-US" sz="2100" dirty="0" err="1" smtClean="0">
                <a:sym typeface="Wingdings" pitchFamily="2" charset="2"/>
              </a:rPr>
              <a:t>Breathholding</a:t>
            </a:r>
            <a:endParaRPr lang="en-US" sz="2100" dirty="0">
              <a:sym typeface="Wingdings" pitchFamily="2" charset="2"/>
            </a:endParaRPr>
          </a:p>
          <a:p>
            <a:pPr lvl="1">
              <a:lnSpc>
                <a:spcPct val="90000"/>
              </a:lnSpc>
            </a:pPr>
            <a:r>
              <a:rPr lang="en-US" sz="2400" dirty="0" smtClean="0">
                <a:solidFill>
                  <a:srgbClr val="FF0000"/>
                </a:solidFill>
                <a:sym typeface="Wingdings" pitchFamily="2" charset="2"/>
              </a:rPr>
              <a:t>Seizures</a:t>
            </a:r>
          </a:p>
          <a:p>
            <a:pPr lvl="1">
              <a:lnSpc>
                <a:spcPct val="90000"/>
              </a:lnSpc>
            </a:pPr>
            <a:endParaRPr lang="en-US" sz="2400" dirty="0">
              <a:sym typeface="Wingdings" pitchFamily="2" charset="2"/>
            </a:endParaRPr>
          </a:p>
          <a:p>
            <a:pPr lvl="1">
              <a:lnSpc>
                <a:spcPct val="90000"/>
              </a:lnSpc>
            </a:pPr>
            <a:endParaRPr lang="en-US" sz="2400" dirty="0"/>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sz="2800" dirty="0" smtClean="0">
                <a:solidFill>
                  <a:srgbClr val="CC0099"/>
                </a:solidFill>
              </a:rPr>
              <a:t>Complex Partial Epilepsy</a:t>
            </a:r>
            <a:endParaRPr lang="en-US" sz="2800" dirty="0">
              <a:solidFill>
                <a:srgbClr val="CC0099"/>
              </a:solidFill>
            </a:endParaRPr>
          </a:p>
        </p:txBody>
      </p:sp>
      <p:sp>
        <p:nvSpPr>
          <p:cNvPr id="82947" name="Rectangle 3"/>
          <p:cNvSpPr>
            <a:spLocks noGrp="1" noChangeArrowheads="1"/>
          </p:cNvSpPr>
          <p:nvPr>
            <p:ph type="body" idx="1"/>
          </p:nvPr>
        </p:nvSpPr>
        <p:spPr/>
        <p:txBody>
          <a:bodyPr/>
          <a:lstStyle/>
          <a:p>
            <a:pPr>
              <a:lnSpc>
                <a:spcPct val="90000"/>
              </a:lnSpc>
            </a:pPr>
            <a:r>
              <a:rPr lang="en-US" dirty="0" smtClean="0"/>
              <a:t>Impairment </a:t>
            </a:r>
            <a:r>
              <a:rPr lang="en-US" dirty="0"/>
              <a:t>of consciousness (</a:t>
            </a:r>
            <a:r>
              <a:rPr lang="en-US" dirty="0" smtClean="0"/>
              <a:t>staring)</a:t>
            </a:r>
          </a:p>
          <a:p>
            <a:pPr>
              <a:lnSpc>
                <a:spcPct val="90000"/>
              </a:lnSpc>
            </a:pPr>
            <a:r>
              <a:rPr lang="en-US" dirty="0" smtClean="0"/>
              <a:t>Temporal lobe onset (80 %) most common</a:t>
            </a:r>
          </a:p>
          <a:p>
            <a:pPr>
              <a:lnSpc>
                <a:spcPct val="90000"/>
              </a:lnSpc>
            </a:pPr>
            <a:endParaRPr lang="en-US" dirty="0"/>
          </a:p>
        </p:txBody>
      </p:sp>
      <p:pic>
        <p:nvPicPr>
          <p:cNvPr id="4" name="Picture 5" descr="epilepsy_sclerosis_large"/>
          <p:cNvPicPr>
            <a:picLocks noChangeAspect="1" noChangeArrowheads="1"/>
          </p:cNvPicPr>
          <p:nvPr/>
        </p:nvPicPr>
        <p:blipFill>
          <a:blip r:embed="rId4" cstate="print"/>
          <a:srcRect/>
          <a:stretch>
            <a:fillRect/>
          </a:stretch>
        </p:blipFill>
        <p:spPr bwMode="auto">
          <a:xfrm>
            <a:off x="2362200" y="2819400"/>
            <a:ext cx="3962400" cy="3155950"/>
          </a:xfrm>
          <a:prstGeom prst="rect">
            <a:avLst/>
          </a:prstGeom>
          <a:noFill/>
        </p:spPr>
      </p:pic>
      <p:sp>
        <p:nvSpPr>
          <p:cNvPr id="5" name="Rectangle 4"/>
          <p:cNvSpPr/>
          <p:nvPr/>
        </p:nvSpPr>
        <p:spPr>
          <a:xfrm>
            <a:off x="2743200" y="6019800"/>
            <a:ext cx="4572000" cy="461665"/>
          </a:xfrm>
          <a:prstGeom prst="rect">
            <a:avLst/>
          </a:prstGeom>
        </p:spPr>
        <p:txBody>
          <a:bodyPr>
            <a:spAutoFit/>
          </a:bodyPr>
          <a:lstStyle/>
          <a:p>
            <a:r>
              <a:rPr lang="en-US" sz="2400" u="none" dirty="0" err="1" smtClean="0"/>
              <a:t>Mesiotemporal</a:t>
            </a:r>
            <a:r>
              <a:rPr lang="en-US" sz="2400" u="none" dirty="0" smtClean="0"/>
              <a:t> sclerosis</a:t>
            </a:r>
            <a:endParaRPr lang="en-US" sz="2400" u="none" dirty="0"/>
          </a:p>
        </p:txBody>
      </p:sp>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sz="2800">
                <a:solidFill>
                  <a:srgbClr val="CC0099"/>
                </a:solidFill>
              </a:rPr>
              <a:t>Differentiating “Staring” Seizures</a:t>
            </a:r>
          </a:p>
        </p:txBody>
      </p:sp>
      <p:sp>
        <p:nvSpPr>
          <p:cNvPr id="180227" name="Rectangle 3"/>
          <p:cNvSpPr>
            <a:spLocks noGrp="1" noChangeArrowheads="1"/>
          </p:cNvSpPr>
          <p:nvPr>
            <p:ph type="body" sz="half" idx="1"/>
          </p:nvPr>
        </p:nvSpPr>
        <p:spPr>
          <a:xfrm>
            <a:off x="228600" y="1676400"/>
            <a:ext cx="4038600" cy="4411663"/>
          </a:xfrm>
        </p:spPr>
        <p:txBody>
          <a:bodyPr/>
          <a:lstStyle/>
          <a:p>
            <a:r>
              <a:rPr lang="en-US" sz="2400"/>
              <a:t>Complex Partial Seizures</a:t>
            </a:r>
          </a:p>
          <a:p>
            <a:endParaRPr lang="en-US" sz="2400"/>
          </a:p>
          <a:p>
            <a:endParaRPr lang="en-US" sz="2400"/>
          </a:p>
          <a:p>
            <a:r>
              <a:rPr lang="en-US" sz="2400"/>
              <a:t>+ aura</a:t>
            </a:r>
          </a:p>
          <a:p>
            <a:r>
              <a:rPr lang="en-US" sz="2400"/>
              <a:t>+ incontinence</a:t>
            </a:r>
          </a:p>
          <a:p>
            <a:r>
              <a:rPr lang="en-US" sz="2400"/>
              <a:t>+ postictal lethargy</a:t>
            </a:r>
          </a:p>
          <a:p>
            <a:r>
              <a:rPr lang="en-US" sz="2400"/>
              <a:t>EEG with focal spikes</a:t>
            </a:r>
          </a:p>
          <a:p>
            <a:r>
              <a:rPr lang="en-US" sz="2400"/>
              <a:t>lasts minutes </a:t>
            </a:r>
          </a:p>
          <a:p>
            <a:pPr>
              <a:buFont typeface="Wingdings" pitchFamily="2" charset="2"/>
              <a:buNone/>
            </a:pPr>
            <a:r>
              <a:rPr lang="en-US" sz="2400"/>
              <a:t>   (but can be shorter)</a:t>
            </a:r>
          </a:p>
        </p:txBody>
      </p:sp>
      <p:sp>
        <p:nvSpPr>
          <p:cNvPr id="180228" name="Rectangle 4"/>
          <p:cNvSpPr>
            <a:spLocks noGrp="1" noChangeArrowheads="1"/>
          </p:cNvSpPr>
          <p:nvPr>
            <p:ph type="body" sz="half" idx="2"/>
          </p:nvPr>
        </p:nvSpPr>
        <p:spPr>
          <a:xfrm>
            <a:off x="4648200" y="1676400"/>
            <a:ext cx="4038600" cy="4411663"/>
          </a:xfrm>
        </p:spPr>
        <p:txBody>
          <a:bodyPr/>
          <a:lstStyle/>
          <a:p>
            <a:r>
              <a:rPr lang="en-US" sz="2200"/>
              <a:t>Absence Seizures</a:t>
            </a:r>
          </a:p>
          <a:p>
            <a:endParaRPr lang="en-US" sz="2200"/>
          </a:p>
          <a:p>
            <a:endParaRPr lang="en-US" sz="2200"/>
          </a:p>
          <a:p>
            <a:r>
              <a:rPr lang="en-US" sz="2200"/>
              <a:t>NO aura</a:t>
            </a:r>
          </a:p>
          <a:p>
            <a:r>
              <a:rPr lang="en-US" sz="2200"/>
              <a:t>NO incontinence</a:t>
            </a:r>
          </a:p>
          <a:p>
            <a:r>
              <a:rPr lang="en-US" sz="2200"/>
              <a:t>NO postictal period (immediate recovery)</a:t>
            </a:r>
          </a:p>
          <a:p>
            <a:r>
              <a:rPr lang="en-US" sz="2200"/>
              <a:t>EEG with generalized 3 Hz spike wave activity</a:t>
            </a:r>
          </a:p>
          <a:p>
            <a:r>
              <a:rPr lang="en-US" sz="2200"/>
              <a:t>lasts seconds </a:t>
            </a:r>
          </a:p>
          <a:p>
            <a:pPr>
              <a:buFont typeface="Wingdings" pitchFamily="2" charset="2"/>
              <a:buNone/>
            </a:pPr>
            <a:r>
              <a:rPr lang="en-US" sz="2200"/>
              <a:t>   (but can be longer)</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381000" y="457200"/>
            <a:ext cx="8229600" cy="4411662"/>
          </a:xfrm>
        </p:spPr>
        <p:txBody>
          <a:bodyPr/>
          <a:lstStyle/>
          <a:p>
            <a:r>
              <a:rPr lang="en-US" dirty="0" smtClean="0">
                <a:solidFill>
                  <a:srgbClr val="00FF00"/>
                </a:solidFill>
              </a:rPr>
              <a:t>Headache Classification</a:t>
            </a:r>
            <a:endParaRPr lang="en-US" dirty="0">
              <a:solidFill>
                <a:srgbClr val="00FF00"/>
              </a:solidFill>
            </a:endParaRPr>
          </a:p>
          <a:p>
            <a:pPr>
              <a:buFont typeface="Wingdings" pitchFamily="2" charset="2"/>
              <a:buNone/>
            </a:pPr>
            <a:endParaRPr lang="en-US" dirty="0"/>
          </a:p>
          <a:p>
            <a:pPr lvl="1"/>
            <a:r>
              <a:rPr lang="en-US" dirty="0" smtClean="0">
                <a:solidFill>
                  <a:srgbClr val="00FF00"/>
                </a:solidFill>
              </a:rPr>
              <a:t>PRIMARY</a:t>
            </a:r>
            <a:r>
              <a:rPr lang="en-US" dirty="0" smtClean="0"/>
              <a:t> </a:t>
            </a:r>
            <a:r>
              <a:rPr lang="en-US" dirty="0">
                <a:solidFill>
                  <a:srgbClr val="00FF00"/>
                </a:solidFill>
              </a:rPr>
              <a:t>= </a:t>
            </a:r>
            <a:r>
              <a:rPr lang="en-US" dirty="0" smtClean="0">
                <a:solidFill>
                  <a:srgbClr val="00FF00"/>
                </a:solidFill>
              </a:rPr>
              <a:t>Benign (Migraine, Tension, Cluster)</a:t>
            </a:r>
          </a:p>
          <a:p>
            <a:pPr lvl="2"/>
            <a:r>
              <a:rPr lang="en-US" sz="2400" dirty="0" smtClean="0"/>
              <a:t>exam normal</a:t>
            </a:r>
          </a:p>
          <a:p>
            <a:pPr lvl="2"/>
            <a:r>
              <a:rPr lang="en-US" sz="2400" dirty="0" smtClean="0"/>
              <a:t>no </a:t>
            </a:r>
            <a:r>
              <a:rPr lang="en-US" sz="2400" dirty="0" err="1" smtClean="0"/>
              <a:t>papilledema</a:t>
            </a:r>
            <a:endParaRPr lang="en-US" sz="2400" dirty="0" smtClean="0"/>
          </a:p>
          <a:p>
            <a:pPr lvl="2"/>
            <a:r>
              <a:rPr lang="en-US" sz="2400" dirty="0" smtClean="0"/>
              <a:t>no fever / </a:t>
            </a:r>
            <a:r>
              <a:rPr lang="en-US" sz="2400" dirty="0" err="1" smtClean="0"/>
              <a:t>meningismus</a:t>
            </a:r>
            <a:endParaRPr lang="en-US" sz="2400" dirty="0" smtClean="0"/>
          </a:p>
          <a:p>
            <a:pPr lvl="2"/>
            <a:r>
              <a:rPr lang="en-US" sz="2400" dirty="0" smtClean="0"/>
              <a:t>normal </a:t>
            </a:r>
            <a:r>
              <a:rPr lang="en-US" sz="2400" dirty="0" err="1" smtClean="0"/>
              <a:t>neuroimaging</a:t>
            </a:r>
            <a:endParaRPr lang="en-US" sz="2400" dirty="0" smtClean="0"/>
          </a:p>
          <a:p>
            <a:pPr lvl="2"/>
            <a:r>
              <a:rPr lang="en-US" sz="2400" dirty="0" smtClean="0"/>
              <a:t>normal CSF (including opening pressure)</a:t>
            </a:r>
          </a:p>
          <a:p>
            <a:pPr lvl="2">
              <a:buNone/>
            </a:pPr>
            <a:endParaRPr lang="en-US" sz="2100" dirty="0" smtClean="0"/>
          </a:p>
          <a:p>
            <a:pPr lvl="2">
              <a:buNone/>
            </a:pPr>
            <a:endParaRPr lang="en-US" dirty="0"/>
          </a:p>
          <a:p>
            <a:pPr lvl="1"/>
            <a:r>
              <a:rPr lang="en-US" sz="2500" dirty="0" smtClean="0">
                <a:solidFill>
                  <a:srgbClr val="FF0000"/>
                </a:solidFill>
              </a:rPr>
              <a:t>SECONDARY</a:t>
            </a:r>
          </a:p>
          <a:p>
            <a:pPr lvl="2"/>
            <a:r>
              <a:rPr lang="en-US" sz="2400" dirty="0" smtClean="0"/>
              <a:t>Something’s wrong</a:t>
            </a:r>
            <a:endParaRPr lang="en-US" sz="2400" dirty="0"/>
          </a:p>
          <a:p>
            <a:pPr lvl="2">
              <a:buFont typeface="Wingdings" pitchFamily="2" charset="2"/>
              <a:buNone/>
            </a:pPr>
            <a:endParaRPr lang="en-US" sz="2500" dirty="0"/>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81000" y="-304800"/>
            <a:ext cx="7543800" cy="1295400"/>
          </a:xfrm>
        </p:spPr>
        <p:txBody>
          <a:bodyPr/>
          <a:lstStyle/>
          <a:p>
            <a:r>
              <a:rPr lang="en-US" sz="2800">
                <a:solidFill>
                  <a:srgbClr val="00FF00"/>
                </a:solidFill>
              </a:rPr>
              <a:t>Spells that mimic seizures</a:t>
            </a:r>
          </a:p>
        </p:txBody>
      </p:sp>
      <p:sp>
        <p:nvSpPr>
          <p:cNvPr id="90115" name="Rectangle 3"/>
          <p:cNvSpPr>
            <a:spLocks noGrp="1" noChangeArrowheads="1"/>
          </p:cNvSpPr>
          <p:nvPr>
            <p:ph type="body" idx="1"/>
          </p:nvPr>
        </p:nvSpPr>
        <p:spPr>
          <a:xfrm>
            <a:off x="381000" y="1143000"/>
            <a:ext cx="8229600" cy="4411663"/>
          </a:xfrm>
        </p:spPr>
        <p:txBody>
          <a:bodyPr/>
          <a:lstStyle/>
          <a:p>
            <a:pPr>
              <a:lnSpc>
                <a:spcPct val="80000"/>
              </a:lnSpc>
            </a:pPr>
            <a:r>
              <a:rPr lang="en-US" sz="2400"/>
              <a:t>Apnea / ALTE</a:t>
            </a:r>
          </a:p>
          <a:p>
            <a:pPr>
              <a:lnSpc>
                <a:spcPct val="80000"/>
              </a:lnSpc>
            </a:pPr>
            <a:r>
              <a:rPr lang="en-US" sz="2400"/>
              <a:t>GER </a:t>
            </a:r>
          </a:p>
          <a:p>
            <a:pPr>
              <a:lnSpc>
                <a:spcPct val="80000"/>
              </a:lnSpc>
            </a:pPr>
            <a:r>
              <a:rPr lang="en-US" sz="2400"/>
              <a:t>Sleep disorders (nocturnal myoclonus, night terrors, narcolepsy/cataplexy)</a:t>
            </a:r>
          </a:p>
          <a:p>
            <a:pPr>
              <a:lnSpc>
                <a:spcPct val="80000"/>
              </a:lnSpc>
            </a:pPr>
            <a:r>
              <a:rPr lang="en-US" sz="2400"/>
              <a:t>Migraine variants (esp. aura)</a:t>
            </a:r>
          </a:p>
          <a:p>
            <a:pPr>
              <a:lnSpc>
                <a:spcPct val="80000"/>
              </a:lnSpc>
            </a:pPr>
            <a:r>
              <a:rPr lang="en-US" sz="2400"/>
              <a:t>Benign breathholding spells </a:t>
            </a:r>
          </a:p>
          <a:p>
            <a:pPr lvl="1">
              <a:lnSpc>
                <a:spcPct val="80000"/>
              </a:lnSpc>
            </a:pPr>
            <a:r>
              <a:rPr lang="en-US" sz="2400"/>
              <a:t>No neuro consult / lab / EEG / CT, Fe for cyanotic type</a:t>
            </a:r>
          </a:p>
          <a:p>
            <a:pPr>
              <a:lnSpc>
                <a:spcPct val="80000"/>
              </a:lnSpc>
            </a:pPr>
            <a:r>
              <a:rPr lang="en-US" sz="2400"/>
              <a:t>Syncope</a:t>
            </a:r>
          </a:p>
          <a:p>
            <a:pPr>
              <a:lnSpc>
                <a:spcPct val="80000"/>
              </a:lnSpc>
            </a:pPr>
            <a:r>
              <a:rPr lang="en-US" sz="2400"/>
              <a:t>Movement Disorders (tics, tremor, dystonia)</a:t>
            </a:r>
          </a:p>
          <a:p>
            <a:pPr>
              <a:lnSpc>
                <a:spcPct val="80000"/>
              </a:lnSpc>
            </a:pPr>
            <a:r>
              <a:rPr lang="en-US" sz="2400"/>
              <a:t>ADD</a:t>
            </a:r>
          </a:p>
          <a:p>
            <a:pPr>
              <a:lnSpc>
                <a:spcPct val="80000"/>
              </a:lnSpc>
            </a:pPr>
            <a:r>
              <a:rPr lang="en-US" sz="2400"/>
              <a:t>Behavioral Stereotypies (PDD)</a:t>
            </a:r>
          </a:p>
          <a:p>
            <a:pPr>
              <a:lnSpc>
                <a:spcPct val="80000"/>
              </a:lnSpc>
            </a:pPr>
            <a:r>
              <a:rPr lang="en-US" sz="2400"/>
              <a:t>Pseudoseizures (psychogenic seizures)</a:t>
            </a:r>
          </a:p>
          <a:p>
            <a:pPr lvl="1">
              <a:lnSpc>
                <a:spcPct val="80000"/>
              </a:lnSpc>
            </a:pPr>
            <a:r>
              <a:rPr lang="en-US" sz="2400"/>
              <a:t>Strange posturing, back arching, writhing</a:t>
            </a:r>
          </a:p>
          <a:p>
            <a:pPr lvl="1">
              <a:lnSpc>
                <a:spcPct val="80000"/>
              </a:lnSpc>
            </a:pPr>
            <a:r>
              <a:rPr lang="en-US" sz="2400"/>
              <a:t>Alternating L and R limb shaking during same seizure</a:t>
            </a:r>
          </a:p>
          <a:p>
            <a:pPr lvl="1">
              <a:lnSpc>
                <a:spcPct val="80000"/>
              </a:lnSpc>
            </a:pPr>
            <a:r>
              <a:rPr lang="en-US" sz="2400"/>
              <a:t>Psychosocial stressor</a:t>
            </a:r>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z="2800">
                <a:solidFill>
                  <a:srgbClr val="00FF00"/>
                </a:solidFill>
              </a:rPr>
              <a:t>Medical triggers of seizures (acute symptomatic seizures)</a:t>
            </a:r>
          </a:p>
        </p:txBody>
      </p:sp>
      <p:sp>
        <p:nvSpPr>
          <p:cNvPr id="102403" name="Rectangle 3"/>
          <p:cNvSpPr>
            <a:spLocks noGrp="1" noChangeArrowheads="1"/>
          </p:cNvSpPr>
          <p:nvPr>
            <p:ph type="body" idx="1"/>
          </p:nvPr>
        </p:nvSpPr>
        <p:spPr/>
        <p:txBody>
          <a:bodyPr/>
          <a:lstStyle/>
          <a:p>
            <a:r>
              <a:rPr lang="en-US" dirty="0" smtClean="0"/>
              <a:t>    or    glucose</a:t>
            </a:r>
            <a:endParaRPr lang="en-US" dirty="0"/>
          </a:p>
          <a:p>
            <a:r>
              <a:rPr lang="en-US" dirty="0" smtClean="0"/>
              <a:t>    calcium</a:t>
            </a:r>
            <a:endParaRPr lang="en-US" dirty="0"/>
          </a:p>
          <a:p>
            <a:r>
              <a:rPr lang="en-US" dirty="0" smtClean="0"/>
              <a:t>    or    sodium</a:t>
            </a:r>
            <a:endParaRPr lang="en-US" dirty="0"/>
          </a:p>
          <a:p>
            <a:r>
              <a:rPr lang="en-US" dirty="0"/>
              <a:t>CNS infection (meningitis, encephalitis)</a:t>
            </a:r>
          </a:p>
          <a:p>
            <a:r>
              <a:rPr lang="en-US" dirty="0"/>
              <a:t>acute trauma</a:t>
            </a:r>
          </a:p>
          <a:p>
            <a:r>
              <a:rPr lang="en-US" dirty="0"/>
              <a:t>toxic exposure</a:t>
            </a:r>
          </a:p>
          <a:p>
            <a:r>
              <a:rPr lang="en-US" dirty="0"/>
              <a:t>acute </a:t>
            </a:r>
            <a:r>
              <a:rPr lang="en-US" dirty="0" smtClean="0"/>
              <a:t>    </a:t>
            </a:r>
            <a:r>
              <a:rPr lang="en-US" dirty="0" err="1" smtClean="0"/>
              <a:t>bp</a:t>
            </a:r>
            <a:r>
              <a:rPr lang="en-US" dirty="0" smtClean="0"/>
              <a:t> </a:t>
            </a:r>
            <a:endParaRPr lang="en-US" dirty="0"/>
          </a:p>
        </p:txBody>
      </p:sp>
      <p:sp>
        <p:nvSpPr>
          <p:cNvPr id="4" name="Down Arrow 3"/>
          <p:cNvSpPr/>
          <p:nvPr/>
        </p:nvSpPr>
        <p:spPr bwMode="auto">
          <a:xfrm>
            <a:off x="990600" y="1828800"/>
            <a:ext cx="228600" cy="381000"/>
          </a:xfrm>
          <a:prstGeom prst="downArrow">
            <a:avLst/>
          </a:prstGeom>
          <a:solidFill>
            <a:srgbClr val="FFFF00"/>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sng" strike="noStrike" cap="none" normalizeH="0" baseline="0" smtClean="0">
              <a:ln>
                <a:noFill/>
              </a:ln>
              <a:solidFill>
                <a:schemeClr val="tx1"/>
              </a:solidFill>
              <a:effectLst/>
              <a:latin typeface="Arial" charset="0"/>
            </a:endParaRPr>
          </a:p>
        </p:txBody>
      </p:sp>
      <p:sp>
        <p:nvSpPr>
          <p:cNvPr id="5" name="Down Arrow 4"/>
          <p:cNvSpPr/>
          <p:nvPr/>
        </p:nvSpPr>
        <p:spPr bwMode="auto">
          <a:xfrm rot="10800000">
            <a:off x="1752600" y="1828800"/>
            <a:ext cx="228600" cy="381000"/>
          </a:xfrm>
          <a:prstGeom prst="downArrow">
            <a:avLst/>
          </a:prstGeom>
          <a:solidFill>
            <a:srgbClr val="FFFF00"/>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sng" strike="noStrike" cap="none" normalizeH="0" baseline="0" smtClean="0">
              <a:ln>
                <a:noFill/>
              </a:ln>
              <a:solidFill>
                <a:schemeClr val="tx1"/>
              </a:solidFill>
              <a:effectLst/>
              <a:latin typeface="Arial" charset="0"/>
            </a:endParaRPr>
          </a:p>
        </p:txBody>
      </p:sp>
      <p:sp>
        <p:nvSpPr>
          <p:cNvPr id="6" name="Down Arrow 5"/>
          <p:cNvSpPr/>
          <p:nvPr/>
        </p:nvSpPr>
        <p:spPr bwMode="auto">
          <a:xfrm>
            <a:off x="990600" y="2362200"/>
            <a:ext cx="228600" cy="381000"/>
          </a:xfrm>
          <a:prstGeom prst="downArrow">
            <a:avLst/>
          </a:prstGeom>
          <a:solidFill>
            <a:srgbClr val="FFFF00"/>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sng" strike="noStrike" cap="none" normalizeH="0" baseline="0" smtClean="0">
              <a:ln>
                <a:noFill/>
              </a:ln>
              <a:solidFill>
                <a:schemeClr val="tx1"/>
              </a:solidFill>
              <a:effectLst/>
              <a:latin typeface="Arial" charset="0"/>
            </a:endParaRPr>
          </a:p>
        </p:txBody>
      </p:sp>
      <p:sp>
        <p:nvSpPr>
          <p:cNvPr id="7" name="Down Arrow 6"/>
          <p:cNvSpPr/>
          <p:nvPr/>
        </p:nvSpPr>
        <p:spPr bwMode="auto">
          <a:xfrm>
            <a:off x="990600" y="2895600"/>
            <a:ext cx="228600" cy="381000"/>
          </a:xfrm>
          <a:prstGeom prst="downArrow">
            <a:avLst/>
          </a:prstGeom>
          <a:solidFill>
            <a:srgbClr val="FFFF00"/>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sng" strike="noStrike" cap="none" normalizeH="0" baseline="0" smtClean="0">
              <a:ln>
                <a:noFill/>
              </a:ln>
              <a:solidFill>
                <a:schemeClr val="tx1"/>
              </a:solidFill>
              <a:effectLst/>
              <a:latin typeface="Arial" charset="0"/>
            </a:endParaRPr>
          </a:p>
        </p:txBody>
      </p:sp>
      <p:sp>
        <p:nvSpPr>
          <p:cNvPr id="8" name="Down Arrow 7"/>
          <p:cNvSpPr/>
          <p:nvPr/>
        </p:nvSpPr>
        <p:spPr bwMode="auto">
          <a:xfrm rot="10800000">
            <a:off x="1752600" y="2895600"/>
            <a:ext cx="228600" cy="381000"/>
          </a:xfrm>
          <a:prstGeom prst="downArrow">
            <a:avLst/>
          </a:prstGeom>
          <a:solidFill>
            <a:srgbClr val="FFFF00"/>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sng" strike="noStrike" cap="none" normalizeH="0" baseline="0" smtClean="0">
              <a:ln>
                <a:noFill/>
              </a:ln>
              <a:solidFill>
                <a:schemeClr val="tx1"/>
              </a:solidFill>
              <a:effectLst/>
              <a:latin typeface="Arial" charset="0"/>
            </a:endParaRPr>
          </a:p>
        </p:txBody>
      </p:sp>
      <p:sp>
        <p:nvSpPr>
          <p:cNvPr id="9" name="Down Arrow 8"/>
          <p:cNvSpPr/>
          <p:nvPr/>
        </p:nvSpPr>
        <p:spPr bwMode="auto">
          <a:xfrm rot="10800000">
            <a:off x="1981200" y="5105400"/>
            <a:ext cx="228600" cy="381000"/>
          </a:xfrm>
          <a:prstGeom prst="downArrow">
            <a:avLst/>
          </a:prstGeom>
          <a:solidFill>
            <a:srgbClr val="FFFF00"/>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sng" strike="noStrike" cap="none" normalizeH="0" baseline="0" smtClean="0">
              <a:ln>
                <a:noFill/>
              </a:ln>
              <a:solidFill>
                <a:schemeClr val="tx1"/>
              </a:solidFill>
              <a:effectLst/>
              <a:latin typeface="Arial" charset="0"/>
            </a:endParaRPr>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228600"/>
            <a:ext cx="7543800" cy="1295400"/>
          </a:xfrm>
        </p:spPr>
        <p:txBody>
          <a:bodyPr/>
          <a:lstStyle/>
          <a:p>
            <a:r>
              <a:rPr lang="en-US" sz="2800" dirty="0">
                <a:solidFill>
                  <a:srgbClr val="00FF00"/>
                </a:solidFill>
              </a:rPr>
              <a:t>Treatment of epileptic seizures</a:t>
            </a:r>
          </a:p>
        </p:txBody>
      </p:sp>
      <p:sp>
        <p:nvSpPr>
          <p:cNvPr id="103427" name="Rectangle 3"/>
          <p:cNvSpPr>
            <a:spLocks noGrp="1" noChangeArrowheads="1"/>
          </p:cNvSpPr>
          <p:nvPr>
            <p:ph type="body" idx="1"/>
          </p:nvPr>
        </p:nvSpPr>
        <p:spPr>
          <a:xfrm>
            <a:off x="304800" y="1371600"/>
            <a:ext cx="8382000" cy="4759325"/>
          </a:xfrm>
        </p:spPr>
        <p:txBody>
          <a:bodyPr/>
          <a:lstStyle/>
          <a:p>
            <a:pPr>
              <a:lnSpc>
                <a:spcPct val="90000"/>
              </a:lnSpc>
            </a:pPr>
            <a:r>
              <a:rPr lang="en-US" sz="2400" dirty="0" smtClean="0"/>
              <a:t>After the </a:t>
            </a:r>
            <a:r>
              <a:rPr lang="en-US" sz="2400" dirty="0">
                <a:solidFill>
                  <a:srgbClr val="00FF00"/>
                </a:solidFill>
              </a:rPr>
              <a:t>second</a:t>
            </a:r>
            <a:r>
              <a:rPr lang="en-US" sz="2400" dirty="0"/>
              <a:t> unprovoked </a:t>
            </a:r>
            <a:r>
              <a:rPr lang="en-US" sz="2400" dirty="0" smtClean="0"/>
              <a:t>seizure </a:t>
            </a:r>
            <a:endParaRPr lang="en-US" sz="2400" dirty="0"/>
          </a:p>
          <a:p>
            <a:pPr>
              <a:lnSpc>
                <a:spcPct val="90000"/>
              </a:lnSpc>
            </a:pPr>
            <a:r>
              <a:rPr lang="en-US" sz="2400" dirty="0"/>
              <a:t>C</a:t>
            </a:r>
            <a:r>
              <a:rPr lang="en-US" sz="2400" dirty="0" smtClean="0"/>
              <a:t>hoice </a:t>
            </a:r>
            <a:r>
              <a:rPr lang="en-US" sz="2400" dirty="0"/>
              <a:t>of AED </a:t>
            </a:r>
            <a:r>
              <a:rPr lang="en-US" sz="2400" dirty="0" smtClean="0"/>
              <a:t>- maximum effectiveness </a:t>
            </a:r>
            <a:r>
              <a:rPr lang="en-US" sz="2400" dirty="0"/>
              <a:t>for that particular seizure </a:t>
            </a:r>
            <a:r>
              <a:rPr lang="en-US" sz="2400" dirty="0" smtClean="0"/>
              <a:t>type, minimal </a:t>
            </a:r>
            <a:r>
              <a:rPr lang="en-US" sz="2400" dirty="0"/>
              <a:t>side effects</a:t>
            </a:r>
          </a:p>
          <a:p>
            <a:pPr>
              <a:lnSpc>
                <a:spcPct val="90000"/>
              </a:lnSpc>
            </a:pPr>
            <a:r>
              <a:rPr lang="en-US" sz="2400" dirty="0">
                <a:solidFill>
                  <a:srgbClr val="00FF00"/>
                </a:solidFill>
              </a:rPr>
              <a:t>70%</a:t>
            </a:r>
            <a:r>
              <a:rPr lang="en-US" sz="2400" dirty="0"/>
              <a:t> become </a:t>
            </a:r>
            <a:r>
              <a:rPr lang="en-US" sz="2400" dirty="0">
                <a:solidFill>
                  <a:srgbClr val="00FF00"/>
                </a:solidFill>
              </a:rPr>
              <a:t>seizure free</a:t>
            </a:r>
            <a:r>
              <a:rPr lang="en-US" sz="2400" dirty="0"/>
              <a:t> on </a:t>
            </a:r>
            <a:r>
              <a:rPr lang="en-US" sz="2400" dirty="0" err="1">
                <a:solidFill>
                  <a:srgbClr val="00FF00"/>
                </a:solidFill>
              </a:rPr>
              <a:t>monotherapy</a:t>
            </a:r>
            <a:endParaRPr lang="en-US" sz="2400" dirty="0">
              <a:solidFill>
                <a:srgbClr val="00FF00"/>
              </a:solidFill>
            </a:endParaRPr>
          </a:p>
          <a:p>
            <a:pPr>
              <a:lnSpc>
                <a:spcPct val="90000"/>
              </a:lnSpc>
            </a:pPr>
            <a:r>
              <a:rPr lang="en-US" sz="2400" dirty="0"/>
              <a:t>an </a:t>
            </a:r>
            <a:r>
              <a:rPr lang="en-US" sz="2400" dirty="0">
                <a:solidFill>
                  <a:srgbClr val="00FF00"/>
                </a:solidFill>
              </a:rPr>
              <a:t>additional 15%</a:t>
            </a:r>
            <a:r>
              <a:rPr lang="en-US" sz="2400" dirty="0"/>
              <a:t> become </a:t>
            </a:r>
            <a:r>
              <a:rPr lang="en-US" sz="2400" dirty="0">
                <a:solidFill>
                  <a:srgbClr val="00FF00"/>
                </a:solidFill>
              </a:rPr>
              <a:t>seizure free</a:t>
            </a:r>
            <a:r>
              <a:rPr lang="en-US" sz="2400" dirty="0"/>
              <a:t> on </a:t>
            </a:r>
            <a:r>
              <a:rPr lang="en-US" sz="2400" dirty="0" err="1">
                <a:solidFill>
                  <a:srgbClr val="00FF00"/>
                </a:solidFill>
              </a:rPr>
              <a:t>polypharmacy</a:t>
            </a:r>
            <a:endParaRPr lang="en-US" sz="2400" dirty="0">
              <a:solidFill>
                <a:srgbClr val="00FF00"/>
              </a:solidFill>
            </a:endParaRPr>
          </a:p>
          <a:p>
            <a:pPr>
              <a:lnSpc>
                <a:spcPct val="90000"/>
              </a:lnSpc>
            </a:pPr>
            <a:r>
              <a:rPr lang="en-US" sz="2400" dirty="0">
                <a:solidFill>
                  <a:srgbClr val="FF0000"/>
                </a:solidFill>
              </a:rPr>
              <a:t>15%</a:t>
            </a:r>
            <a:r>
              <a:rPr lang="en-US" sz="2400" dirty="0"/>
              <a:t> remain </a:t>
            </a:r>
            <a:r>
              <a:rPr lang="en-US" sz="2400" dirty="0">
                <a:solidFill>
                  <a:srgbClr val="FF0000"/>
                </a:solidFill>
              </a:rPr>
              <a:t>intractable</a:t>
            </a:r>
          </a:p>
          <a:p>
            <a:pPr>
              <a:lnSpc>
                <a:spcPct val="90000"/>
              </a:lnSpc>
            </a:pPr>
            <a:r>
              <a:rPr lang="en-US" sz="2400" dirty="0">
                <a:solidFill>
                  <a:srgbClr val="00FF00"/>
                </a:solidFill>
              </a:rPr>
              <a:t>Discontinue AED after 2 years seizure free </a:t>
            </a:r>
            <a:r>
              <a:rPr lang="en-US" sz="2400" dirty="0">
                <a:solidFill>
                  <a:srgbClr val="FF0000"/>
                </a:solidFill>
              </a:rPr>
              <a:t>EXCEPT</a:t>
            </a:r>
            <a:r>
              <a:rPr lang="en-US" sz="2400" dirty="0">
                <a:solidFill>
                  <a:srgbClr val="00FF00"/>
                </a:solidFill>
              </a:rPr>
              <a:t> for </a:t>
            </a:r>
            <a:r>
              <a:rPr lang="en-US" sz="2400" dirty="0">
                <a:solidFill>
                  <a:srgbClr val="FF0000"/>
                </a:solidFill>
              </a:rPr>
              <a:t>JME</a:t>
            </a:r>
          </a:p>
          <a:p>
            <a:pPr>
              <a:lnSpc>
                <a:spcPct val="90000"/>
              </a:lnSpc>
            </a:pPr>
            <a:r>
              <a:rPr lang="en-US" sz="2400" dirty="0"/>
              <a:t>Alternate treatments:</a:t>
            </a:r>
          </a:p>
          <a:p>
            <a:pPr lvl="1">
              <a:lnSpc>
                <a:spcPct val="90000"/>
              </a:lnSpc>
            </a:pPr>
            <a:r>
              <a:rPr lang="en-US" sz="2400" dirty="0" err="1">
                <a:solidFill>
                  <a:srgbClr val="00FF00"/>
                </a:solidFill>
              </a:rPr>
              <a:t>Ketogenic</a:t>
            </a:r>
            <a:r>
              <a:rPr lang="en-US" sz="2400" dirty="0">
                <a:solidFill>
                  <a:srgbClr val="00FF00"/>
                </a:solidFill>
              </a:rPr>
              <a:t> diet</a:t>
            </a:r>
            <a:r>
              <a:rPr lang="en-US" sz="2400" dirty="0"/>
              <a:t> (high fat diet)</a:t>
            </a:r>
          </a:p>
          <a:p>
            <a:pPr lvl="1">
              <a:lnSpc>
                <a:spcPct val="90000"/>
              </a:lnSpc>
            </a:pPr>
            <a:r>
              <a:rPr lang="en-US" sz="2400" dirty="0" err="1">
                <a:solidFill>
                  <a:srgbClr val="00FF00"/>
                </a:solidFill>
              </a:rPr>
              <a:t>Vagal</a:t>
            </a:r>
            <a:r>
              <a:rPr lang="en-US" sz="2400" dirty="0">
                <a:solidFill>
                  <a:srgbClr val="00FF00"/>
                </a:solidFill>
              </a:rPr>
              <a:t> nerve stimulator</a:t>
            </a:r>
            <a:r>
              <a:rPr lang="en-US" sz="2400" dirty="0"/>
              <a:t> – FDA approved for partial seizures in 12 years+</a:t>
            </a:r>
          </a:p>
          <a:p>
            <a:pPr lvl="1">
              <a:lnSpc>
                <a:spcPct val="90000"/>
              </a:lnSpc>
            </a:pPr>
            <a:r>
              <a:rPr lang="en-US" sz="2400" dirty="0">
                <a:solidFill>
                  <a:srgbClr val="00FF00"/>
                </a:solidFill>
              </a:rPr>
              <a:t>Epilepsy surgery</a:t>
            </a:r>
          </a:p>
          <a:p>
            <a:pPr lvl="1">
              <a:lnSpc>
                <a:spcPct val="90000"/>
              </a:lnSpc>
            </a:pPr>
            <a:endParaRPr lang="en-US" sz="2400" dirty="0"/>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81000" y="-228600"/>
            <a:ext cx="7543800" cy="1295400"/>
          </a:xfrm>
        </p:spPr>
        <p:txBody>
          <a:bodyPr/>
          <a:lstStyle/>
          <a:p>
            <a:r>
              <a:rPr lang="en-US" sz="2800" dirty="0">
                <a:solidFill>
                  <a:srgbClr val="00FF00"/>
                </a:solidFill>
              </a:rPr>
              <a:t>Classic side effects of AEDs</a:t>
            </a:r>
          </a:p>
        </p:txBody>
      </p:sp>
      <p:sp>
        <p:nvSpPr>
          <p:cNvPr id="106499" name="Rectangle 3"/>
          <p:cNvSpPr>
            <a:spLocks noGrp="1" noChangeArrowheads="1"/>
          </p:cNvSpPr>
          <p:nvPr>
            <p:ph type="body" idx="1"/>
          </p:nvPr>
        </p:nvSpPr>
        <p:spPr>
          <a:xfrm>
            <a:off x="381000" y="1447800"/>
            <a:ext cx="8229600" cy="4411662"/>
          </a:xfrm>
        </p:spPr>
        <p:txBody>
          <a:bodyPr/>
          <a:lstStyle/>
          <a:p>
            <a:pPr>
              <a:lnSpc>
                <a:spcPct val="80000"/>
              </a:lnSpc>
            </a:pPr>
            <a:r>
              <a:rPr lang="en-US" sz="2600" dirty="0" err="1">
                <a:solidFill>
                  <a:srgbClr val="00FF00"/>
                </a:solidFill>
              </a:rPr>
              <a:t>valproic</a:t>
            </a:r>
            <a:r>
              <a:rPr lang="en-US" sz="2600" dirty="0">
                <a:solidFill>
                  <a:srgbClr val="00FF00"/>
                </a:solidFill>
              </a:rPr>
              <a:t> </a:t>
            </a:r>
            <a:r>
              <a:rPr lang="en-US" sz="2600" dirty="0" smtClean="0">
                <a:solidFill>
                  <a:srgbClr val="00FF00"/>
                </a:solidFill>
              </a:rPr>
              <a:t>acid (</a:t>
            </a:r>
            <a:r>
              <a:rPr lang="en-US" sz="2600" dirty="0" err="1" smtClean="0">
                <a:solidFill>
                  <a:srgbClr val="00FF00"/>
                </a:solidFill>
              </a:rPr>
              <a:t>Depakote</a:t>
            </a:r>
            <a:r>
              <a:rPr lang="en-US" sz="2600" dirty="0" smtClean="0">
                <a:solidFill>
                  <a:srgbClr val="00FF00"/>
                </a:solidFill>
              </a:rPr>
              <a:t>):</a:t>
            </a:r>
            <a:r>
              <a:rPr lang="en-US" sz="2600" dirty="0" smtClean="0"/>
              <a:t> liver toxic, </a:t>
            </a:r>
            <a:r>
              <a:rPr lang="en-US" sz="2600" dirty="0"/>
              <a:t>weight gain, </a:t>
            </a:r>
            <a:r>
              <a:rPr lang="en-US" sz="2600" dirty="0" smtClean="0"/>
              <a:t>acute </a:t>
            </a:r>
            <a:r>
              <a:rPr lang="en-US" sz="2600" dirty="0"/>
              <a:t>pancreatitis</a:t>
            </a:r>
          </a:p>
          <a:p>
            <a:pPr>
              <a:lnSpc>
                <a:spcPct val="80000"/>
              </a:lnSpc>
            </a:pPr>
            <a:r>
              <a:rPr lang="en-US" sz="2600" dirty="0" err="1" smtClean="0">
                <a:solidFill>
                  <a:srgbClr val="00FF00"/>
                </a:solidFill>
              </a:rPr>
              <a:t>lamotrigine</a:t>
            </a:r>
            <a:r>
              <a:rPr lang="en-US" sz="2600" dirty="0" smtClean="0">
                <a:solidFill>
                  <a:srgbClr val="00FF00"/>
                </a:solidFill>
              </a:rPr>
              <a:t> (</a:t>
            </a:r>
            <a:r>
              <a:rPr lang="en-US" sz="2600" dirty="0" err="1" smtClean="0">
                <a:solidFill>
                  <a:srgbClr val="00FF00"/>
                </a:solidFill>
              </a:rPr>
              <a:t>Lamictal</a:t>
            </a:r>
            <a:r>
              <a:rPr lang="en-US" sz="2600" dirty="0" smtClean="0">
                <a:solidFill>
                  <a:srgbClr val="00FF00"/>
                </a:solidFill>
              </a:rPr>
              <a:t>):</a:t>
            </a:r>
            <a:r>
              <a:rPr lang="en-US" sz="2600" dirty="0" smtClean="0"/>
              <a:t> Stevens-Johnson </a:t>
            </a:r>
            <a:r>
              <a:rPr lang="en-US" sz="2600" dirty="0"/>
              <a:t>syndrome</a:t>
            </a:r>
          </a:p>
          <a:p>
            <a:pPr>
              <a:lnSpc>
                <a:spcPct val="80000"/>
              </a:lnSpc>
            </a:pPr>
            <a:r>
              <a:rPr lang="en-US" sz="2600" dirty="0" err="1" smtClean="0">
                <a:solidFill>
                  <a:srgbClr val="00FF00"/>
                </a:solidFill>
              </a:rPr>
              <a:t>phenytoin</a:t>
            </a:r>
            <a:r>
              <a:rPr lang="en-US" sz="2600" dirty="0" smtClean="0">
                <a:solidFill>
                  <a:srgbClr val="00FF00"/>
                </a:solidFill>
              </a:rPr>
              <a:t> (</a:t>
            </a:r>
            <a:r>
              <a:rPr lang="en-US" sz="2600" dirty="0" err="1" smtClean="0">
                <a:solidFill>
                  <a:srgbClr val="00FF00"/>
                </a:solidFill>
              </a:rPr>
              <a:t>Dilantin</a:t>
            </a:r>
            <a:r>
              <a:rPr lang="en-US" sz="2600" dirty="0" smtClean="0">
                <a:solidFill>
                  <a:srgbClr val="00FF00"/>
                </a:solidFill>
              </a:rPr>
              <a:t>):</a:t>
            </a:r>
            <a:r>
              <a:rPr lang="en-US" sz="2600" dirty="0" smtClean="0"/>
              <a:t>  </a:t>
            </a:r>
            <a:r>
              <a:rPr lang="en-US" sz="2600" dirty="0"/>
              <a:t>gingival hypertrophy, acute ataxia, osteoporosis</a:t>
            </a:r>
          </a:p>
          <a:p>
            <a:pPr>
              <a:lnSpc>
                <a:spcPct val="80000"/>
              </a:lnSpc>
            </a:pPr>
            <a:r>
              <a:rPr lang="en-US" sz="2600" dirty="0" err="1">
                <a:solidFill>
                  <a:srgbClr val="00FF00"/>
                </a:solidFill>
              </a:rPr>
              <a:t>phenobarbital</a:t>
            </a:r>
            <a:r>
              <a:rPr lang="en-US" sz="2600" dirty="0">
                <a:solidFill>
                  <a:srgbClr val="00FF00"/>
                </a:solidFill>
              </a:rPr>
              <a:t>:</a:t>
            </a:r>
            <a:r>
              <a:rPr lang="en-US" sz="2600" dirty="0"/>
              <a:t>  adverse behavior / hyperactivity</a:t>
            </a:r>
          </a:p>
          <a:p>
            <a:pPr>
              <a:lnSpc>
                <a:spcPct val="80000"/>
              </a:lnSpc>
            </a:pPr>
            <a:r>
              <a:rPr lang="en-US" sz="2600" dirty="0" err="1" smtClean="0">
                <a:solidFill>
                  <a:srgbClr val="00FF00"/>
                </a:solidFill>
              </a:rPr>
              <a:t>carbamazepine</a:t>
            </a:r>
            <a:r>
              <a:rPr lang="en-US" sz="2600" dirty="0" smtClean="0">
                <a:solidFill>
                  <a:srgbClr val="00FF00"/>
                </a:solidFill>
              </a:rPr>
              <a:t> (</a:t>
            </a:r>
            <a:r>
              <a:rPr lang="en-US" sz="2600" dirty="0" err="1" smtClean="0">
                <a:solidFill>
                  <a:srgbClr val="00FF00"/>
                </a:solidFill>
              </a:rPr>
              <a:t>Tegretol</a:t>
            </a:r>
            <a:r>
              <a:rPr lang="en-US" sz="2600" dirty="0" smtClean="0">
                <a:solidFill>
                  <a:srgbClr val="00FF00"/>
                </a:solidFill>
              </a:rPr>
              <a:t>):</a:t>
            </a:r>
            <a:r>
              <a:rPr lang="en-US" sz="2600" dirty="0" smtClean="0"/>
              <a:t>  </a:t>
            </a:r>
            <a:r>
              <a:rPr lang="en-US" sz="2600" dirty="0" err="1"/>
              <a:t>agranulocytosis</a:t>
            </a:r>
            <a:r>
              <a:rPr lang="en-US" sz="2600" dirty="0"/>
              <a:t>, </a:t>
            </a:r>
            <a:r>
              <a:rPr lang="en-US" sz="2600" dirty="0" err="1"/>
              <a:t>aplastic</a:t>
            </a:r>
            <a:r>
              <a:rPr lang="en-US" sz="2600" dirty="0"/>
              <a:t> anemia</a:t>
            </a:r>
          </a:p>
          <a:p>
            <a:pPr>
              <a:lnSpc>
                <a:spcPct val="80000"/>
              </a:lnSpc>
            </a:pPr>
            <a:r>
              <a:rPr lang="en-US" sz="2600" dirty="0" err="1" smtClean="0">
                <a:solidFill>
                  <a:srgbClr val="00FF00"/>
                </a:solidFill>
              </a:rPr>
              <a:t>oxcarbazepine</a:t>
            </a:r>
            <a:r>
              <a:rPr lang="en-US" sz="2600" dirty="0" smtClean="0">
                <a:solidFill>
                  <a:srgbClr val="00FF00"/>
                </a:solidFill>
              </a:rPr>
              <a:t> (</a:t>
            </a:r>
            <a:r>
              <a:rPr lang="en-US" sz="2600" dirty="0" err="1" smtClean="0">
                <a:solidFill>
                  <a:srgbClr val="00FF00"/>
                </a:solidFill>
              </a:rPr>
              <a:t>Trileptal</a:t>
            </a:r>
            <a:r>
              <a:rPr lang="en-US" sz="2600" dirty="0" smtClean="0">
                <a:solidFill>
                  <a:srgbClr val="00FF00"/>
                </a:solidFill>
              </a:rPr>
              <a:t>):</a:t>
            </a:r>
            <a:r>
              <a:rPr lang="en-US" sz="2600" dirty="0" smtClean="0"/>
              <a:t>  low sodium</a:t>
            </a:r>
            <a:endParaRPr lang="en-US" sz="2600" dirty="0"/>
          </a:p>
          <a:p>
            <a:pPr>
              <a:lnSpc>
                <a:spcPct val="80000"/>
              </a:lnSpc>
            </a:pPr>
            <a:r>
              <a:rPr lang="en-US" sz="2600" dirty="0" err="1" smtClean="0">
                <a:solidFill>
                  <a:srgbClr val="00FF00"/>
                </a:solidFill>
              </a:rPr>
              <a:t>ethosuximide</a:t>
            </a:r>
            <a:r>
              <a:rPr lang="en-US" sz="2600" dirty="0" smtClean="0">
                <a:solidFill>
                  <a:srgbClr val="00FF00"/>
                </a:solidFill>
              </a:rPr>
              <a:t> (</a:t>
            </a:r>
            <a:r>
              <a:rPr lang="en-US" sz="2600" dirty="0" err="1" smtClean="0">
                <a:solidFill>
                  <a:srgbClr val="00FF00"/>
                </a:solidFill>
              </a:rPr>
              <a:t>Zarontin</a:t>
            </a:r>
            <a:r>
              <a:rPr lang="en-US" sz="2600" dirty="0" smtClean="0">
                <a:solidFill>
                  <a:srgbClr val="00FF00"/>
                </a:solidFill>
              </a:rPr>
              <a:t>):</a:t>
            </a:r>
            <a:r>
              <a:rPr lang="en-US" sz="2600" dirty="0" smtClean="0"/>
              <a:t>  </a:t>
            </a:r>
            <a:r>
              <a:rPr lang="en-US" sz="2600" dirty="0"/>
              <a:t>lupus-like </a:t>
            </a:r>
            <a:r>
              <a:rPr lang="en-US" sz="2600" dirty="0" smtClean="0"/>
              <a:t>reaction (+ANA)</a:t>
            </a:r>
            <a:endParaRPr lang="en-US" sz="2600" dirty="0"/>
          </a:p>
          <a:p>
            <a:pPr>
              <a:lnSpc>
                <a:spcPct val="80000"/>
              </a:lnSpc>
            </a:pPr>
            <a:r>
              <a:rPr lang="en-US" sz="2600" dirty="0" err="1" smtClean="0">
                <a:solidFill>
                  <a:srgbClr val="00FF00"/>
                </a:solidFill>
              </a:rPr>
              <a:t>topiramate</a:t>
            </a:r>
            <a:r>
              <a:rPr lang="en-US" sz="2600" dirty="0" smtClean="0">
                <a:solidFill>
                  <a:srgbClr val="00FF00"/>
                </a:solidFill>
              </a:rPr>
              <a:t> (</a:t>
            </a:r>
            <a:r>
              <a:rPr lang="en-US" sz="2600" dirty="0" err="1" smtClean="0">
                <a:solidFill>
                  <a:srgbClr val="00FF00"/>
                </a:solidFill>
              </a:rPr>
              <a:t>Topamax</a:t>
            </a:r>
            <a:r>
              <a:rPr lang="en-US" sz="2600" dirty="0" smtClean="0">
                <a:solidFill>
                  <a:srgbClr val="00FF00"/>
                </a:solidFill>
              </a:rPr>
              <a:t>):</a:t>
            </a:r>
            <a:r>
              <a:rPr lang="en-US" sz="2600" dirty="0" smtClean="0"/>
              <a:t> </a:t>
            </a:r>
            <a:r>
              <a:rPr lang="en-US" sz="2600" dirty="0"/>
              <a:t>weight loss, acidosis, renal </a:t>
            </a:r>
            <a:r>
              <a:rPr lang="en-US" sz="2600" dirty="0" smtClean="0"/>
              <a:t>stones, </a:t>
            </a:r>
            <a:r>
              <a:rPr lang="en-US" sz="2600" dirty="0" err="1" smtClean="0"/>
              <a:t>anhidrosis</a:t>
            </a:r>
            <a:endParaRPr lang="en-US" sz="2600" dirty="0"/>
          </a:p>
          <a:p>
            <a:pPr>
              <a:lnSpc>
                <a:spcPct val="80000"/>
              </a:lnSpc>
            </a:pPr>
            <a:r>
              <a:rPr lang="en-US" sz="2600" dirty="0" err="1" smtClean="0">
                <a:solidFill>
                  <a:srgbClr val="00FF00"/>
                </a:solidFill>
              </a:rPr>
              <a:t>felbamate</a:t>
            </a:r>
            <a:r>
              <a:rPr lang="en-US" sz="2600" dirty="0" smtClean="0">
                <a:solidFill>
                  <a:srgbClr val="00FF00"/>
                </a:solidFill>
              </a:rPr>
              <a:t> (</a:t>
            </a:r>
            <a:r>
              <a:rPr lang="en-US" sz="2600" dirty="0" err="1" smtClean="0">
                <a:solidFill>
                  <a:srgbClr val="00FF00"/>
                </a:solidFill>
              </a:rPr>
              <a:t>Felbatol</a:t>
            </a:r>
            <a:r>
              <a:rPr lang="en-US" sz="2600" dirty="0" smtClean="0">
                <a:solidFill>
                  <a:srgbClr val="00FF00"/>
                </a:solidFill>
              </a:rPr>
              <a:t>):</a:t>
            </a:r>
            <a:r>
              <a:rPr lang="en-US" sz="2600" dirty="0" smtClean="0"/>
              <a:t>  </a:t>
            </a:r>
            <a:r>
              <a:rPr lang="en-US" sz="2600" dirty="0" err="1"/>
              <a:t>aplastic</a:t>
            </a:r>
            <a:r>
              <a:rPr lang="en-US" sz="2600" dirty="0"/>
              <a:t> anemia  </a:t>
            </a:r>
          </a:p>
          <a:p>
            <a:pPr>
              <a:lnSpc>
                <a:spcPct val="80000"/>
              </a:lnSpc>
            </a:pPr>
            <a:endParaRPr lang="en-US" sz="2600" dirty="0"/>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sz="2800" dirty="0">
                <a:solidFill>
                  <a:srgbClr val="FF0000"/>
                </a:solidFill>
              </a:rPr>
              <a:t>Status </a:t>
            </a:r>
            <a:r>
              <a:rPr lang="en-US" sz="2800" dirty="0" err="1">
                <a:solidFill>
                  <a:srgbClr val="FF0000"/>
                </a:solidFill>
              </a:rPr>
              <a:t>Epilepticus</a:t>
            </a:r>
            <a:endParaRPr lang="en-US" sz="2800" dirty="0">
              <a:solidFill>
                <a:srgbClr val="FF0000"/>
              </a:solidFill>
            </a:endParaRPr>
          </a:p>
        </p:txBody>
      </p:sp>
      <p:sp>
        <p:nvSpPr>
          <p:cNvPr id="154627" name="Rectangle 3"/>
          <p:cNvSpPr>
            <a:spLocks noGrp="1" noChangeArrowheads="1"/>
          </p:cNvSpPr>
          <p:nvPr>
            <p:ph type="body" idx="1"/>
          </p:nvPr>
        </p:nvSpPr>
        <p:spPr/>
        <p:txBody>
          <a:bodyPr/>
          <a:lstStyle/>
          <a:p>
            <a:pPr>
              <a:lnSpc>
                <a:spcPct val="90000"/>
              </a:lnSpc>
            </a:pPr>
            <a:r>
              <a:rPr lang="en-US" sz="2600" dirty="0" smtClean="0"/>
              <a:t>Def:</a:t>
            </a:r>
          </a:p>
          <a:p>
            <a:pPr lvl="1">
              <a:lnSpc>
                <a:spcPct val="90000"/>
              </a:lnSpc>
            </a:pPr>
            <a:r>
              <a:rPr lang="en-US" sz="2200" dirty="0" smtClean="0"/>
              <a:t>seizure </a:t>
            </a:r>
            <a:r>
              <a:rPr lang="en-US" sz="2200" dirty="0"/>
              <a:t>lasting &gt; 30 minutes or </a:t>
            </a:r>
            <a:endParaRPr lang="en-US" sz="2200" dirty="0" smtClean="0"/>
          </a:p>
          <a:p>
            <a:pPr lvl="1">
              <a:lnSpc>
                <a:spcPct val="90000"/>
              </a:lnSpc>
            </a:pPr>
            <a:r>
              <a:rPr lang="en-US" sz="2200" dirty="0" smtClean="0"/>
              <a:t>repeated </a:t>
            </a:r>
            <a:r>
              <a:rPr lang="en-US" sz="2200" dirty="0"/>
              <a:t>seizures </a:t>
            </a:r>
            <a:r>
              <a:rPr lang="en-US" sz="2200" dirty="0" smtClean="0"/>
              <a:t>&gt; 30 minutes without recovery in mental status between seizures</a:t>
            </a:r>
            <a:endParaRPr lang="en-US" sz="2200" dirty="0"/>
          </a:p>
          <a:p>
            <a:pPr>
              <a:lnSpc>
                <a:spcPct val="90000"/>
              </a:lnSpc>
            </a:pPr>
            <a:r>
              <a:rPr lang="en-US" sz="2600" dirty="0"/>
              <a:t>seizures &gt; 1 hour associated with neuronal injury due to glutamate </a:t>
            </a:r>
            <a:r>
              <a:rPr lang="en-US" sz="2600" dirty="0" err="1"/>
              <a:t>excitotoxicity</a:t>
            </a:r>
            <a:r>
              <a:rPr lang="en-US" sz="2600" dirty="0"/>
              <a:t> </a:t>
            </a:r>
          </a:p>
          <a:p>
            <a:pPr>
              <a:lnSpc>
                <a:spcPct val="90000"/>
              </a:lnSpc>
            </a:pPr>
            <a:r>
              <a:rPr lang="en-US" sz="2600" dirty="0"/>
              <a:t>Evaluation and treatment if seizure lasts &gt; 5 minutes:</a:t>
            </a:r>
          </a:p>
          <a:p>
            <a:pPr lvl="1">
              <a:lnSpc>
                <a:spcPct val="90000"/>
              </a:lnSpc>
            </a:pPr>
            <a:r>
              <a:rPr lang="en-US" sz="2200" dirty="0"/>
              <a:t>ABC’s (RR, HR, BP)</a:t>
            </a:r>
          </a:p>
          <a:p>
            <a:pPr lvl="1">
              <a:lnSpc>
                <a:spcPct val="90000"/>
              </a:lnSpc>
            </a:pPr>
            <a:r>
              <a:rPr lang="en-US" sz="2200" dirty="0"/>
              <a:t>check temp, glucose, electrolytes, CBC, renal and hepatic function, AED levels</a:t>
            </a:r>
          </a:p>
          <a:p>
            <a:pPr lvl="1">
              <a:lnSpc>
                <a:spcPct val="90000"/>
              </a:lnSpc>
            </a:pPr>
            <a:r>
              <a:rPr lang="en-US" sz="2200" dirty="0"/>
              <a:t>Benzodiazepine </a:t>
            </a:r>
            <a:r>
              <a:rPr lang="en-US" sz="2200" dirty="0">
                <a:sym typeface="Wingdings" pitchFamily="2" charset="2"/>
              </a:rPr>
              <a:t> </a:t>
            </a:r>
            <a:r>
              <a:rPr lang="en-US" sz="2200" dirty="0" err="1">
                <a:sym typeface="Wingdings" pitchFamily="2" charset="2"/>
              </a:rPr>
              <a:t>phenytoin</a:t>
            </a:r>
            <a:r>
              <a:rPr lang="en-US" sz="2200" dirty="0">
                <a:sym typeface="Wingdings" pitchFamily="2" charset="2"/>
              </a:rPr>
              <a:t>  </a:t>
            </a:r>
            <a:r>
              <a:rPr lang="en-US" sz="2200" dirty="0" err="1">
                <a:sym typeface="Wingdings" pitchFamily="2" charset="2"/>
              </a:rPr>
              <a:t>phenobarbital</a:t>
            </a:r>
            <a:r>
              <a:rPr lang="en-US" sz="2200" dirty="0"/>
              <a:t>                                                                                                                                                                                                                                                                                                                                                                                                                             </a:t>
            </a:r>
          </a:p>
          <a:p>
            <a:pPr>
              <a:lnSpc>
                <a:spcPct val="90000"/>
              </a:lnSpc>
              <a:buFont typeface="Wingdings" pitchFamily="2" charset="2"/>
              <a:buNone/>
            </a:pPr>
            <a:endParaRPr lang="en-US" sz="2600" dirty="0"/>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Text Box 4"/>
          <p:cNvSpPr txBox="1">
            <a:spLocks noChangeArrowheads="1"/>
          </p:cNvSpPr>
          <p:nvPr/>
        </p:nvSpPr>
        <p:spPr bwMode="auto">
          <a:xfrm>
            <a:off x="381000" y="1676400"/>
            <a:ext cx="8471102" cy="3662541"/>
          </a:xfrm>
          <a:prstGeom prst="rect">
            <a:avLst/>
          </a:prstGeom>
          <a:noFill/>
          <a:ln w="12700" cap="sq">
            <a:noFill/>
            <a:miter lim="800000"/>
            <a:headEnd type="none" w="sm" len="sm"/>
            <a:tailEnd type="none" w="sm" len="sm"/>
          </a:ln>
          <a:effectLst/>
        </p:spPr>
        <p:txBody>
          <a:bodyPr wrap="none">
            <a:spAutoFit/>
          </a:bodyPr>
          <a:lstStyle/>
          <a:p>
            <a:r>
              <a:rPr lang="en-US" u="none" dirty="0">
                <a:solidFill>
                  <a:srgbClr val="FFFF00"/>
                </a:solidFill>
              </a:rPr>
              <a:t>PERIPHERAL NERVOUS SYSTEM </a:t>
            </a:r>
          </a:p>
          <a:p>
            <a:r>
              <a:rPr lang="en-US" u="none">
                <a:solidFill>
                  <a:srgbClr val="FFFF00"/>
                </a:solidFill>
              </a:rPr>
              <a:t>             </a:t>
            </a:r>
            <a:r>
              <a:rPr lang="en-US" u="none" smtClean="0">
                <a:solidFill>
                  <a:srgbClr val="FFFF00"/>
                </a:solidFill>
              </a:rPr>
              <a:t>     DISORDERS</a:t>
            </a:r>
            <a:endParaRPr lang="en-US" u="none" dirty="0">
              <a:solidFill>
                <a:srgbClr val="FFFF00"/>
              </a:solidFill>
            </a:endParaRPr>
          </a:p>
          <a:p>
            <a:endParaRPr lang="en-US" u="none" dirty="0">
              <a:solidFill>
                <a:srgbClr val="FFFF00"/>
              </a:solidFill>
            </a:endParaRPr>
          </a:p>
          <a:p>
            <a:pPr algn="ctr"/>
            <a:r>
              <a:rPr lang="en-US" sz="2800" u="none" dirty="0">
                <a:solidFill>
                  <a:srgbClr val="FF0000"/>
                </a:solidFill>
              </a:rPr>
              <a:t>    </a:t>
            </a:r>
            <a:r>
              <a:rPr lang="en-US" sz="2800" u="none" dirty="0" smtClean="0">
                <a:solidFill>
                  <a:srgbClr val="FF0000"/>
                </a:solidFill>
              </a:rPr>
              <a:t>Presents as weakness </a:t>
            </a:r>
            <a:r>
              <a:rPr lang="en-US" sz="2800" u="none" dirty="0">
                <a:solidFill>
                  <a:srgbClr val="FF0000"/>
                </a:solidFill>
              </a:rPr>
              <a:t>with NO UMN </a:t>
            </a:r>
            <a:r>
              <a:rPr lang="en-US" sz="2800" u="none" dirty="0" smtClean="0">
                <a:solidFill>
                  <a:srgbClr val="FF0000"/>
                </a:solidFill>
              </a:rPr>
              <a:t>signs</a:t>
            </a:r>
            <a:endParaRPr lang="en-US" sz="2800" u="none" dirty="0">
              <a:solidFill>
                <a:srgbClr val="FFFF00"/>
              </a:solidFill>
            </a:endParaRPr>
          </a:p>
          <a:p>
            <a:pPr algn="ctr"/>
            <a:r>
              <a:rPr lang="en-US" sz="2800" u="none" dirty="0">
                <a:solidFill>
                  <a:srgbClr val="FFFF00"/>
                </a:solidFill>
              </a:rPr>
              <a:t>   </a:t>
            </a:r>
            <a:r>
              <a:rPr lang="en-US" sz="2800" u="none" dirty="0" smtClean="0">
                <a:solidFill>
                  <a:srgbClr val="FFFF00"/>
                </a:solidFill>
              </a:rPr>
              <a:t>no </a:t>
            </a:r>
            <a:r>
              <a:rPr lang="en-US" sz="2800" u="none" dirty="0" err="1" smtClean="0">
                <a:solidFill>
                  <a:srgbClr val="FFFF00"/>
                </a:solidFill>
              </a:rPr>
              <a:t>hyperreflexia</a:t>
            </a:r>
            <a:endParaRPr lang="en-US" sz="2800" u="none" dirty="0" smtClean="0">
              <a:solidFill>
                <a:srgbClr val="FFFF00"/>
              </a:solidFill>
            </a:endParaRPr>
          </a:p>
          <a:p>
            <a:pPr algn="ctr"/>
            <a:r>
              <a:rPr lang="en-US" sz="2800" u="none" dirty="0" smtClean="0">
                <a:solidFill>
                  <a:srgbClr val="FFFF00"/>
                </a:solidFill>
              </a:rPr>
              <a:t>no </a:t>
            </a:r>
            <a:r>
              <a:rPr lang="en-US" sz="2800" u="none" dirty="0" err="1" smtClean="0">
                <a:solidFill>
                  <a:srgbClr val="FFFF00"/>
                </a:solidFill>
              </a:rPr>
              <a:t>clonus</a:t>
            </a:r>
            <a:endParaRPr lang="en-US" sz="2800" u="none" dirty="0">
              <a:solidFill>
                <a:srgbClr val="FFFF00"/>
              </a:solidFill>
            </a:endParaRPr>
          </a:p>
          <a:p>
            <a:pPr algn="ctr"/>
            <a:r>
              <a:rPr lang="en-US" sz="2800" u="none" dirty="0">
                <a:solidFill>
                  <a:srgbClr val="FFFF00"/>
                </a:solidFill>
              </a:rPr>
              <a:t>   </a:t>
            </a:r>
            <a:r>
              <a:rPr lang="en-US" sz="2800" u="none" dirty="0" smtClean="0">
                <a:solidFill>
                  <a:srgbClr val="FFFF00"/>
                </a:solidFill>
              </a:rPr>
              <a:t>no </a:t>
            </a:r>
            <a:r>
              <a:rPr lang="en-US" sz="2800" u="none" dirty="0" err="1">
                <a:solidFill>
                  <a:srgbClr val="FFFF00"/>
                </a:solidFill>
              </a:rPr>
              <a:t>upgoing</a:t>
            </a:r>
            <a:r>
              <a:rPr lang="en-US" sz="2800" u="none" dirty="0">
                <a:solidFill>
                  <a:srgbClr val="FFFF00"/>
                </a:solidFill>
              </a:rPr>
              <a:t> toes</a:t>
            </a:r>
          </a:p>
        </p:txBody>
      </p:sp>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28.104.8.50/courses/neuro/SClinic/Weakness/lmn98.JPG"/>
          <p:cNvPicPr>
            <a:picLocks noChangeAspect="1" noChangeArrowheads="1"/>
          </p:cNvPicPr>
          <p:nvPr/>
        </p:nvPicPr>
        <p:blipFill>
          <a:blip r:embed="rId4" cstate="print"/>
          <a:srcRect/>
          <a:stretch>
            <a:fillRect/>
          </a:stretch>
        </p:blipFill>
        <p:spPr bwMode="auto">
          <a:xfrm>
            <a:off x="609600" y="685800"/>
            <a:ext cx="7239000" cy="2714625"/>
          </a:xfrm>
          <a:prstGeom prst="rect">
            <a:avLst/>
          </a:prstGeom>
          <a:noFill/>
        </p:spPr>
      </p:pic>
      <p:sp>
        <p:nvSpPr>
          <p:cNvPr id="4" name="TextBox 3"/>
          <p:cNvSpPr txBox="1"/>
          <p:nvPr/>
        </p:nvSpPr>
        <p:spPr>
          <a:xfrm>
            <a:off x="1066800" y="3687901"/>
            <a:ext cx="6660798" cy="3724096"/>
          </a:xfrm>
          <a:prstGeom prst="rect">
            <a:avLst/>
          </a:prstGeom>
          <a:noFill/>
        </p:spPr>
        <p:txBody>
          <a:bodyPr wrap="none" rtlCol="0">
            <a:spAutoFit/>
          </a:bodyPr>
          <a:lstStyle/>
          <a:p>
            <a:pPr marL="742950" indent="-742950">
              <a:buAutoNum type="arabicPeriod"/>
            </a:pPr>
            <a:r>
              <a:rPr lang="en-US" u="none" dirty="0" smtClean="0">
                <a:solidFill>
                  <a:srgbClr val="FF0000"/>
                </a:solidFill>
              </a:rPr>
              <a:t>ANTERIOR HORN CELL</a:t>
            </a:r>
          </a:p>
          <a:p>
            <a:pPr lvl="1">
              <a:lnSpc>
                <a:spcPct val="90000"/>
              </a:lnSpc>
            </a:pPr>
            <a:r>
              <a:rPr lang="en-US" sz="2000" u="none" dirty="0" smtClean="0"/>
              <a:t>     A.   Spinal Muscular Atrophy (SMA)  (genetic),</a:t>
            </a:r>
          </a:p>
          <a:p>
            <a:pPr lvl="1">
              <a:lnSpc>
                <a:spcPct val="90000"/>
              </a:lnSpc>
            </a:pPr>
            <a:r>
              <a:rPr lang="en-US" sz="2000" u="none" dirty="0" smtClean="0"/>
              <a:t>     B.   Poliomyelitis (acquired)</a:t>
            </a:r>
            <a:endParaRPr lang="en-US" sz="2000" u="none" dirty="0" smtClean="0">
              <a:solidFill>
                <a:srgbClr val="FF0000"/>
              </a:solidFill>
            </a:endParaRPr>
          </a:p>
          <a:p>
            <a:pPr marL="742950" indent="-742950">
              <a:buAutoNum type="arabicPeriod"/>
            </a:pPr>
            <a:r>
              <a:rPr lang="en-US" u="none" dirty="0" smtClean="0"/>
              <a:t>Peripheral nerve </a:t>
            </a:r>
          </a:p>
          <a:p>
            <a:pPr marL="742950" indent="-742950">
              <a:buAutoNum type="arabicPeriod"/>
            </a:pPr>
            <a:r>
              <a:rPr lang="en-US" u="none" dirty="0" smtClean="0"/>
              <a:t>Neuromuscular junction</a:t>
            </a:r>
          </a:p>
          <a:p>
            <a:pPr marL="742950" indent="-742950">
              <a:buAutoNum type="arabicPeriod"/>
            </a:pPr>
            <a:r>
              <a:rPr lang="en-US" u="none" dirty="0" smtClean="0"/>
              <a:t>Muscle</a:t>
            </a:r>
          </a:p>
          <a:p>
            <a:pPr marL="742950" indent="-742950">
              <a:buAutoNum type="arabicPeriod"/>
            </a:pPr>
            <a:endParaRPr lang="en-US" u="none" dirty="0"/>
          </a:p>
        </p:txBody>
      </p:sp>
      <p:sp>
        <p:nvSpPr>
          <p:cNvPr id="6" name="TextBox 5"/>
          <p:cNvSpPr txBox="1"/>
          <p:nvPr/>
        </p:nvSpPr>
        <p:spPr>
          <a:xfrm>
            <a:off x="6629400" y="838200"/>
            <a:ext cx="914033" cy="584775"/>
          </a:xfrm>
          <a:prstGeom prst="rect">
            <a:avLst/>
          </a:prstGeom>
          <a:noFill/>
        </p:spPr>
        <p:txBody>
          <a:bodyPr wrap="none" rtlCol="0">
            <a:spAutoFit/>
          </a:bodyPr>
          <a:lstStyle/>
          <a:p>
            <a:r>
              <a:rPr lang="en-US" sz="3200" u="none" dirty="0" smtClean="0">
                <a:solidFill>
                  <a:schemeClr val="bg1"/>
                </a:solidFill>
              </a:rPr>
              <a:t>skin</a:t>
            </a:r>
            <a:endParaRPr lang="en-US" sz="3200" u="none" dirty="0">
              <a:solidFill>
                <a:schemeClr val="bg1"/>
              </a:solidFill>
            </a:endParaRPr>
          </a:p>
        </p:txBody>
      </p:sp>
      <p:grpSp>
        <p:nvGrpSpPr>
          <p:cNvPr id="9" name="Group 8"/>
          <p:cNvGrpSpPr/>
          <p:nvPr/>
        </p:nvGrpSpPr>
        <p:grpSpPr>
          <a:xfrm>
            <a:off x="1828800" y="2514600"/>
            <a:ext cx="533400" cy="1143000"/>
            <a:chOff x="8001000" y="4343400"/>
            <a:chExt cx="914400" cy="1790913"/>
          </a:xfrm>
        </p:grpSpPr>
        <p:pic>
          <p:nvPicPr>
            <p:cNvPr id="10" name="Picture 4" descr="http://www.accesshealth.com.au/sample/107/117/_541.jpg"/>
            <p:cNvPicPr>
              <a:picLocks noChangeAspect="1" noChangeArrowheads="1"/>
            </p:cNvPicPr>
            <p:nvPr/>
          </p:nvPicPr>
          <p:blipFill>
            <a:blip r:embed="rId5" cstate="print"/>
            <a:srcRect/>
            <a:stretch>
              <a:fillRect/>
            </a:stretch>
          </p:blipFill>
          <p:spPr bwMode="auto">
            <a:xfrm>
              <a:off x="8153400" y="4343400"/>
              <a:ext cx="533400" cy="1790913"/>
            </a:xfrm>
            <a:prstGeom prst="rect">
              <a:avLst/>
            </a:prstGeom>
            <a:noFill/>
          </p:spPr>
        </p:pic>
        <p:sp>
          <p:nvSpPr>
            <p:cNvPr id="11" name="Multiply 10"/>
            <p:cNvSpPr/>
            <p:nvPr/>
          </p:nvSpPr>
          <p:spPr bwMode="auto">
            <a:xfrm>
              <a:off x="8001000" y="5105400"/>
              <a:ext cx="914400" cy="914400"/>
            </a:xfrm>
            <a:prstGeom prst="mathMultiply">
              <a:avLst/>
            </a:prstGeom>
            <a:solidFill>
              <a:srgbClr val="FF00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sng" strike="noStrike" cap="none" normalizeH="0" baseline="0" smtClean="0">
                <a:ln>
                  <a:noFill/>
                </a:ln>
                <a:solidFill>
                  <a:schemeClr val="tx1"/>
                </a:solidFill>
                <a:effectLst/>
                <a:latin typeface="Arial" charset="0"/>
              </a:endParaRPr>
            </a:p>
          </p:txBody>
        </p:sp>
      </p:grpSp>
    </p:spTree>
    <p:custDataLst>
      <p:tags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1"/>
            <a:ext cx="8305800" cy="1143000"/>
          </a:xfrm>
        </p:spPr>
        <p:txBody>
          <a:bodyPr/>
          <a:lstStyle/>
          <a:p>
            <a:r>
              <a:rPr lang="en-US" sz="3200" dirty="0" smtClean="0">
                <a:solidFill>
                  <a:srgbClr val="00FF00"/>
                </a:solidFill>
              </a:rPr>
              <a:t>A. Spinal muscular atrophy (SMA)</a:t>
            </a:r>
            <a:endParaRPr lang="en-US" sz="2400" dirty="0">
              <a:solidFill>
                <a:srgbClr val="FF0000"/>
              </a:solidFill>
            </a:endParaRPr>
          </a:p>
        </p:txBody>
      </p:sp>
      <p:sp>
        <p:nvSpPr>
          <p:cNvPr id="130051" name="Rectangle 3"/>
          <p:cNvSpPr>
            <a:spLocks noGrp="1" noChangeArrowheads="1"/>
          </p:cNvSpPr>
          <p:nvPr>
            <p:ph type="body" idx="1"/>
          </p:nvPr>
        </p:nvSpPr>
        <p:spPr>
          <a:xfrm>
            <a:off x="0" y="1371600"/>
            <a:ext cx="8686800" cy="4572000"/>
          </a:xfrm>
        </p:spPr>
        <p:txBody>
          <a:bodyPr/>
          <a:lstStyle/>
          <a:p>
            <a:r>
              <a:rPr lang="en-US" sz="2800" dirty="0">
                <a:solidFill>
                  <a:srgbClr val="FF0000"/>
                </a:solidFill>
              </a:rPr>
              <a:t>Type 1 SMA </a:t>
            </a:r>
            <a:r>
              <a:rPr lang="en-US" sz="2800" dirty="0" smtClean="0"/>
              <a:t>- </a:t>
            </a:r>
            <a:r>
              <a:rPr lang="en-US" sz="2800" dirty="0" err="1" smtClean="0">
                <a:solidFill>
                  <a:srgbClr val="FF0000"/>
                </a:solidFill>
              </a:rPr>
              <a:t>Werdnig</a:t>
            </a:r>
            <a:r>
              <a:rPr lang="en-US" sz="2800" dirty="0" smtClean="0">
                <a:solidFill>
                  <a:srgbClr val="FF0000"/>
                </a:solidFill>
              </a:rPr>
              <a:t>-Hoffman</a:t>
            </a:r>
          </a:p>
          <a:p>
            <a:pPr>
              <a:buNone/>
            </a:pPr>
            <a:endParaRPr lang="en-US" sz="2800" dirty="0"/>
          </a:p>
          <a:p>
            <a:pPr lvl="1"/>
            <a:r>
              <a:rPr lang="en-US" sz="2400" dirty="0" smtClean="0"/>
              <a:t>Prenatal – decreased fetal movements</a:t>
            </a:r>
          </a:p>
          <a:p>
            <a:pPr lvl="1"/>
            <a:r>
              <a:rPr lang="en-US" sz="2400" dirty="0" smtClean="0"/>
              <a:t>Neonatal </a:t>
            </a:r>
            <a:r>
              <a:rPr lang="en-US" sz="2400" dirty="0"/>
              <a:t>/ early </a:t>
            </a:r>
            <a:r>
              <a:rPr lang="en-US" sz="2400" dirty="0" smtClean="0"/>
              <a:t>infancy</a:t>
            </a:r>
            <a:endParaRPr lang="en-US" sz="2400" dirty="0"/>
          </a:p>
          <a:p>
            <a:pPr lvl="2"/>
            <a:r>
              <a:rPr lang="en-US" sz="2400" dirty="0">
                <a:solidFill>
                  <a:srgbClr val="FFFF00"/>
                </a:solidFill>
              </a:rPr>
              <a:t>severe </a:t>
            </a:r>
            <a:r>
              <a:rPr lang="en-US" sz="2400" dirty="0" err="1" smtClean="0">
                <a:solidFill>
                  <a:srgbClr val="FFFF00"/>
                </a:solidFill>
              </a:rPr>
              <a:t>hypotonia</a:t>
            </a:r>
            <a:r>
              <a:rPr lang="en-US" sz="2400" dirty="0" smtClean="0"/>
              <a:t> </a:t>
            </a:r>
          </a:p>
          <a:p>
            <a:pPr lvl="2"/>
            <a:r>
              <a:rPr lang="en-US" sz="2400" dirty="0" smtClean="0"/>
              <a:t>breathing </a:t>
            </a:r>
            <a:r>
              <a:rPr lang="en-US" sz="2400" dirty="0"/>
              <a:t>/ </a:t>
            </a:r>
            <a:r>
              <a:rPr lang="en-US" sz="2400" dirty="0" smtClean="0"/>
              <a:t>swallowing </a:t>
            </a:r>
            <a:r>
              <a:rPr lang="en-US" sz="2400" dirty="0"/>
              <a:t>difficulties</a:t>
            </a:r>
          </a:p>
          <a:p>
            <a:pPr lvl="2"/>
            <a:r>
              <a:rPr lang="en-US" sz="2400" dirty="0">
                <a:solidFill>
                  <a:srgbClr val="FFFF00"/>
                </a:solidFill>
              </a:rPr>
              <a:t>absent reflexes</a:t>
            </a:r>
          </a:p>
          <a:p>
            <a:pPr lvl="2"/>
            <a:r>
              <a:rPr lang="en-US" sz="2400" dirty="0">
                <a:solidFill>
                  <a:srgbClr val="FFFF00"/>
                </a:solidFill>
              </a:rPr>
              <a:t>tongue </a:t>
            </a:r>
            <a:r>
              <a:rPr lang="en-US" sz="2400" dirty="0" err="1">
                <a:solidFill>
                  <a:srgbClr val="FFFF00"/>
                </a:solidFill>
              </a:rPr>
              <a:t>fasciculations</a:t>
            </a:r>
            <a:endParaRPr lang="en-US" sz="2400" dirty="0">
              <a:solidFill>
                <a:srgbClr val="FFFF00"/>
              </a:solidFill>
            </a:endParaRPr>
          </a:p>
          <a:p>
            <a:pPr lvl="2"/>
            <a:r>
              <a:rPr lang="en-US" sz="2400" dirty="0" smtClean="0"/>
              <a:t> no face </a:t>
            </a:r>
            <a:r>
              <a:rPr lang="en-US" sz="2400" dirty="0"/>
              <a:t>/ eye </a:t>
            </a:r>
            <a:r>
              <a:rPr lang="en-US" sz="2400" dirty="0" smtClean="0"/>
              <a:t>weakness</a:t>
            </a:r>
            <a:endParaRPr lang="en-US" sz="2400" dirty="0"/>
          </a:p>
          <a:p>
            <a:pPr lvl="1"/>
            <a:r>
              <a:rPr lang="en-US" sz="2400" dirty="0" smtClean="0"/>
              <a:t>Motor </a:t>
            </a:r>
            <a:r>
              <a:rPr lang="en-US" sz="2400" dirty="0"/>
              <a:t>milestones: </a:t>
            </a:r>
            <a:r>
              <a:rPr lang="en-US" sz="2400" dirty="0" smtClean="0">
                <a:solidFill>
                  <a:srgbClr val="FFFF00"/>
                </a:solidFill>
              </a:rPr>
              <a:t>never </a:t>
            </a:r>
            <a:r>
              <a:rPr lang="en-US" sz="2400" dirty="0">
                <a:solidFill>
                  <a:srgbClr val="FFFF00"/>
                </a:solidFill>
              </a:rPr>
              <a:t>sit</a:t>
            </a:r>
          </a:p>
          <a:p>
            <a:pPr lvl="1"/>
            <a:r>
              <a:rPr lang="en-US" sz="2400" dirty="0" err="1"/>
              <a:t>Autosomal</a:t>
            </a:r>
            <a:r>
              <a:rPr lang="en-US" sz="2400" dirty="0"/>
              <a:t> </a:t>
            </a:r>
            <a:r>
              <a:rPr lang="en-US" sz="2400" dirty="0" smtClean="0"/>
              <a:t>recessive - </a:t>
            </a:r>
            <a:r>
              <a:rPr lang="en-US" sz="2100" dirty="0" smtClean="0">
                <a:solidFill>
                  <a:srgbClr val="FFFF00"/>
                </a:solidFill>
              </a:rPr>
              <a:t>SMN </a:t>
            </a:r>
            <a:r>
              <a:rPr lang="en-US" sz="2100" dirty="0">
                <a:solidFill>
                  <a:srgbClr val="FFFF00"/>
                </a:solidFill>
              </a:rPr>
              <a:t>(survival </a:t>
            </a:r>
            <a:r>
              <a:rPr lang="en-US" sz="2100" dirty="0" smtClean="0">
                <a:solidFill>
                  <a:srgbClr val="FFFF00"/>
                </a:solidFill>
              </a:rPr>
              <a:t>motor </a:t>
            </a:r>
            <a:r>
              <a:rPr lang="en-US" sz="2100" dirty="0">
                <a:solidFill>
                  <a:srgbClr val="FFFF00"/>
                </a:solidFill>
              </a:rPr>
              <a:t>neuron) </a:t>
            </a:r>
            <a:r>
              <a:rPr lang="en-US" sz="2100" dirty="0" smtClean="0">
                <a:solidFill>
                  <a:srgbClr val="FFFF00"/>
                </a:solidFill>
              </a:rPr>
              <a:t> gene mutation, chromosome 5</a:t>
            </a:r>
            <a:endParaRPr lang="en-US" sz="2400" dirty="0" smtClean="0">
              <a:solidFill>
                <a:srgbClr val="FFFF00"/>
              </a:solidFill>
            </a:endParaRPr>
          </a:p>
        </p:txBody>
      </p:sp>
      <p:pic>
        <p:nvPicPr>
          <p:cNvPr id="47106" name="Picture 2" descr="Hypotonia"/>
          <p:cNvPicPr>
            <a:picLocks noChangeAspect="1" noChangeArrowheads="1"/>
          </p:cNvPicPr>
          <p:nvPr/>
        </p:nvPicPr>
        <p:blipFill>
          <a:blip r:embed="rId4" cstate="print"/>
          <a:srcRect/>
          <a:stretch>
            <a:fillRect/>
          </a:stretch>
        </p:blipFill>
        <p:spPr bwMode="auto">
          <a:xfrm>
            <a:off x="6324600" y="1752600"/>
            <a:ext cx="2819400" cy="2255521"/>
          </a:xfrm>
          <a:prstGeom prst="rect">
            <a:avLst/>
          </a:prstGeom>
          <a:noFill/>
        </p:spPr>
      </p:pic>
      <p:grpSp>
        <p:nvGrpSpPr>
          <p:cNvPr id="12" name="Group 11"/>
          <p:cNvGrpSpPr/>
          <p:nvPr/>
        </p:nvGrpSpPr>
        <p:grpSpPr>
          <a:xfrm>
            <a:off x="8229600" y="4495800"/>
            <a:ext cx="914400" cy="1790913"/>
            <a:chOff x="8001000" y="4343400"/>
            <a:chExt cx="914400" cy="1790913"/>
          </a:xfrm>
        </p:grpSpPr>
        <p:pic>
          <p:nvPicPr>
            <p:cNvPr id="47108" name="Picture 4" descr="http://www.accesshealth.com.au/sample/107/117/_541.jpg"/>
            <p:cNvPicPr>
              <a:picLocks noChangeAspect="1" noChangeArrowheads="1"/>
            </p:cNvPicPr>
            <p:nvPr/>
          </p:nvPicPr>
          <p:blipFill>
            <a:blip r:embed="rId5" cstate="print"/>
            <a:srcRect/>
            <a:stretch>
              <a:fillRect/>
            </a:stretch>
          </p:blipFill>
          <p:spPr bwMode="auto">
            <a:xfrm>
              <a:off x="8153400" y="4343400"/>
              <a:ext cx="533400" cy="1790913"/>
            </a:xfrm>
            <a:prstGeom prst="rect">
              <a:avLst/>
            </a:prstGeom>
            <a:noFill/>
          </p:spPr>
        </p:pic>
        <p:sp>
          <p:nvSpPr>
            <p:cNvPr id="11" name="Multiply 10"/>
            <p:cNvSpPr/>
            <p:nvPr/>
          </p:nvSpPr>
          <p:spPr bwMode="auto">
            <a:xfrm>
              <a:off x="8001000" y="5105400"/>
              <a:ext cx="914400" cy="914400"/>
            </a:xfrm>
            <a:prstGeom prst="mathMultiply">
              <a:avLst/>
            </a:prstGeom>
            <a:solidFill>
              <a:srgbClr val="FF00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sng" strike="noStrike" cap="none" normalizeH="0" baseline="0" smtClean="0">
                <a:ln>
                  <a:noFill/>
                </a:ln>
                <a:solidFill>
                  <a:schemeClr val="tx1"/>
                </a:solidFill>
                <a:effectLst/>
                <a:latin typeface="Arial" charset="0"/>
              </a:endParaRPr>
            </a:p>
          </p:txBody>
        </p:sp>
      </p:grpSp>
    </p:spTree>
    <p:custDataLst>
      <p:tags r:id="rId1"/>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body" idx="1"/>
          </p:nvPr>
        </p:nvSpPr>
        <p:spPr>
          <a:xfrm>
            <a:off x="0" y="838200"/>
            <a:ext cx="8686800" cy="4572000"/>
          </a:xfrm>
        </p:spPr>
        <p:txBody>
          <a:bodyPr/>
          <a:lstStyle/>
          <a:p>
            <a:r>
              <a:rPr lang="en-US" sz="2400" dirty="0">
                <a:solidFill>
                  <a:srgbClr val="FFFF00"/>
                </a:solidFill>
              </a:rPr>
              <a:t>Type 2 </a:t>
            </a:r>
            <a:r>
              <a:rPr lang="en-US" sz="2400" dirty="0"/>
              <a:t>– less severe, less slowly progressive</a:t>
            </a:r>
          </a:p>
          <a:p>
            <a:pPr lvl="1"/>
            <a:r>
              <a:rPr lang="en-US" sz="2400" dirty="0"/>
              <a:t>Motor milestones: </a:t>
            </a:r>
            <a:r>
              <a:rPr lang="en-US" sz="2400" dirty="0">
                <a:solidFill>
                  <a:srgbClr val="FFFF00"/>
                </a:solidFill>
              </a:rPr>
              <a:t>typically sit, don’t </a:t>
            </a:r>
            <a:r>
              <a:rPr lang="en-US" sz="2400" dirty="0" smtClean="0">
                <a:solidFill>
                  <a:srgbClr val="FFFF00"/>
                </a:solidFill>
              </a:rPr>
              <a:t>walk</a:t>
            </a:r>
            <a:endParaRPr lang="en-US" sz="2400" dirty="0">
              <a:solidFill>
                <a:srgbClr val="FFFF00"/>
              </a:solidFill>
            </a:endParaRPr>
          </a:p>
          <a:p>
            <a:pPr lvl="1">
              <a:buFont typeface="Wingdings" pitchFamily="2" charset="2"/>
              <a:buNone/>
            </a:pPr>
            <a:endParaRPr lang="en-US" sz="2400" dirty="0">
              <a:solidFill>
                <a:srgbClr val="FFFF00"/>
              </a:solidFill>
            </a:endParaRPr>
          </a:p>
          <a:p>
            <a:r>
              <a:rPr lang="en-US" sz="2400" dirty="0">
                <a:solidFill>
                  <a:srgbClr val="FFFF00"/>
                </a:solidFill>
              </a:rPr>
              <a:t>Type 3 </a:t>
            </a:r>
            <a:r>
              <a:rPr lang="en-US" sz="2400" dirty="0"/>
              <a:t>(</a:t>
            </a:r>
            <a:r>
              <a:rPr lang="en-US" sz="2400" dirty="0" err="1"/>
              <a:t>Kugelberg</a:t>
            </a:r>
            <a:r>
              <a:rPr lang="en-US" sz="2400" dirty="0"/>
              <a:t>- </a:t>
            </a:r>
            <a:r>
              <a:rPr lang="en-US" sz="2400" dirty="0" err="1"/>
              <a:t>Welander</a:t>
            </a:r>
            <a:r>
              <a:rPr lang="en-US" sz="2400" dirty="0"/>
              <a:t>) – least severe</a:t>
            </a:r>
          </a:p>
          <a:p>
            <a:pPr lvl="1"/>
            <a:r>
              <a:rPr lang="en-US" sz="2400" dirty="0"/>
              <a:t>Motor milestones:  may walk, but ultimately wheelchair bound too</a:t>
            </a:r>
          </a:p>
          <a:p>
            <a:endParaRPr lang="en-US" sz="2400" dirty="0"/>
          </a:p>
          <a:p>
            <a:r>
              <a:rPr lang="en-US" sz="2400" dirty="0">
                <a:solidFill>
                  <a:srgbClr val="FFFF00"/>
                </a:solidFill>
              </a:rPr>
              <a:t>Diagnosis</a:t>
            </a:r>
            <a:r>
              <a:rPr lang="en-US" sz="2400" dirty="0"/>
              <a:t> of SMA:</a:t>
            </a:r>
          </a:p>
          <a:p>
            <a:pPr lvl="1"/>
            <a:r>
              <a:rPr lang="en-US" sz="2400" dirty="0">
                <a:solidFill>
                  <a:srgbClr val="FFFF00"/>
                </a:solidFill>
              </a:rPr>
              <a:t>Genetic analysis</a:t>
            </a:r>
            <a:r>
              <a:rPr lang="en-US" sz="2400" dirty="0"/>
              <a:t> – highly sensitive and specific</a:t>
            </a:r>
          </a:p>
          <a:p>
            <a:pPr lvl="1"/>
            <a:r>
              <a:rPr lang="en-US" sz="2400" dirty="0"/>
              <a:t>If gene study positive, no additional testing required</a:t>
            </a:r>
          </a:p>
          <a:p>
            <a:pPr lvl="1"/>
            <a:r>
              <a:rPr lang="en-US" sz="2400" dirty="0"/>
              <a:t>If gene study negative,</a:t>
            </a:r>
          </a:p>
          <a:p>
            <a:pPr lvl="2"/>
            <a:r>
              <a:rPr lang="en-US" sz="2400" dirty="0"/>
              <a:t>EMG </a:t>
            </a:r>
            <a:r>
              <a:rPr lang="en-US" sz="2400" dirty="0">
                <a:sym typeface="Wingdings" pitchFamily="2" charset="2"/>
              </a:rPr>
              <a:t></a:t>
            </a:r>
            <a:r>
              <a:rPr lang="en-US" sz="2400" dirty="0"/>
              <a:t> fibrillations </a:t>
            </a:r>
            <a:r>
              <a:rPr lang="en-US" sz="2400" dirty="0" smtClean="0"/>
              <a:t>(muscle </a:t>
            </a:r>
            <a:r>
              <a:rPr lang="en-US" sz="2400" dirty="0" err="1" smtClean="0"/>
              <a:t>denervation</a:t>
            </a:r>
            <a:r>
              <a:rPr lang="en-US" sz="2400" dirty="0" smtClean="0"/>
              <a:t>)</a:t>
            </a:r>
            <a:endParaRPr lang="en-US" sz="2400" dirty="0"/>
          </a:p>
          <a:p>
            <a:pPr lvl="2"/>
            <a:r>
              <a:rPr lang="en-US" sz="2400" dirty="0"/>
              <a:t>Muscle </a:t>
            </a:r>
            <a:r>
              <a:rPr lang="en-US" sz="2400" dirty="0" smtClean="0"/>
              <a:t>biopsy</a:t>
            </a:r>
            <a:endParaRPr lang="en-US" sz="2400" dirty="0"/>
          </a:p>
          <a:p>
            <a:pPr lvl="1">
              <a:buFont typeface="Wingdings" pitchFamily="2" charset="2"/>
              <a:buNone/>
            </a:pPr>
            <a:endParaRPr lang="en-US" sz="2400" dirty="0"/>
          </a:p>
          <a:p>
            <a:pPr lvl="1"/>
            <a:endParaRPr lang="en-US" sz="2400" dirty="0"/>
          </a:p>
        </p:txBody>
      </p:sp>
      <p:pic>
        <p:nvPicPr>
          <p:cNvPr id="46082" name="Picture 2" descr="http://www.gapattorneys.com/wheelchair.gif"/>
          <p:cNvPicPr>
            <a:picLocks noChangeAspect="1" noChangeArrowheads="1"/>
          </p:cNvPicPr>
          <p:nvPr/>
        </p:nvPicPr>
        <p:blipFill>
          <a:blip r:embed="rId4" cstate="print"/>
          <a:srcRect/>
          <a:stretch>
            <a:fillRect/>
          </a:stretch>
        </p:blipFill>
        <p:spPr bwMode="auto">
          <a:xfrm>
            <a:off x="7127748" y="0"/>
            <a:ext cx="2016252" cy="2057400"/>
          </a:xfrm>
          <a:prstGeom prst="rect">
            <a:avLst/>
          </a:prstGeom>
          <a:noFill/>
        </p:spPr>
      </p:pic>
      <p:grpSp>
        <p:nvGrpSpPr>
          <p:cNvPr id="4" name="Group 3"/>
          <p:cNvGrpSpPr/>
          <p:nvPr/>
        </p:nvGrpSpPr>
        <p:grpSpPr>
          <a:xfrm>
            <a:off x="7924800" y="3581400"/>
            <a:ext cx="914400" cy="1790913"/>
            <a:chOff x="8001000" y="4343400"/>
            <a:chExt cx="914400" cy="1790913"/>
          </a:xfrm>
        </p:grpSpPr>
        <p:pic>
          <p:nvPicPr>
            <p:cNvPr id="5" name="Picture 4" descr="http://www.accesshealth.com.au/sample/107/117/_541.jpg"/>
            <p:cNvPicPr>
              <a:picLocks noChangeAspect="1" noChangeArrowheads="1"/>
            </p:cNvPicPr>
            <p:nvPr/>
          </p:nvPicPr>
          <p:blipFill>
            <a:blip r:embed="rId5" cstate="print"/>
            <a:srcRect/>
            <a:stretch>
              <a:fillRect/>
            </a:stretch>
          </p:blipFill>
          <p:spPr bwMode="auto">
            <a:xfrm>
              <a:off x="8153400" y="4343400"/>
              <a:ext cx="533400" cy="1790913"/>
            </a:xfrm>
            <a:prstGeom prst="rect">
              <a:avLst/>
            </a:prstGeom>
            <a:noFill/>
          </p:spPr>
        </p:pic>
        <p:sp>
          <p:nvSpPr>
            <p:cNvPr id="6" name="Multiply 5"/>
            <p:cNvSpPr/>
            <p:nvPr/>
          </p:nvSpPr>
          <p:spPr bwMode="auto">
            <a:xfrm>
              <a:off x="8001000" y="5105400"/>
              <a:ext cx="914400" cy="914400"/>
            </a:xfrm>
            <a:prstGeom prst="mathMultiply">
              <a:avLst/>
            </a:prstGeom>
            <a:solidFill>
              <a:srgbClr val="FF00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sng" strike="noStrike" cap="none" normalizeH="0" baseline="0" smtClean="0">
                <a:ln>
                  <a:noFill/>
                </a:ln>
                <a:solidFill>
                  <a:schemeClr val="tx1"/>
                </a:solidFill>
                <a:effectLst/>
                <a:latin typeface="Arial" charset="0"/>
              </a:endParaRPr>
            </a:p>
          </p:txBody>
        </p:sp>
      </p:grpSp>
    </p:spTree>
    <p:custDataLst>
      <p:tags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p:txBody>
          <a:bodyPr/>
          <a:lstStyle/>
          <a:p>
            <a:r>
              <a:rPr lang="en-US" sz="2800" dirty="0">
                <a:solidFill>
                  <a:srgbClr val="FFFF00"/>
                </a:solidFill>
              </a:rPr>
              <a:t>Treatment</a:t>
            </a:r>
            <a:r>
              <a:rPr lang="en-US" sz="2800" dirty="0"/>
              <a:t> </a:t>
            </a:r>
            <a:r>
              <a:rPr lang="en-US" sz="2800" dirty="0" smtClean="0"/>
              <a:t>of SMA:</a:t>
            </a:r>
            <a:endParaRPr lang="en-US" sz="2800" dirty="0"/>
          </a:p>
          <a:p>
            <a:pPr>
              <a:buFont typeface="Wingdings" pitchFamily="2" charset="2"/>
              <a:buNone/>
            </a:pPr>
            <a:endParaRPr lang="en-US" sz="2800" dirty="0"/>
          </a:p>
          <a:p>
            <a:pPr lvl="1"/>
            <a:r>
              <a:rPr lang="en-US" sz="2800" dirty="0"/>
              <a:t>aggressive and early respiratory toilet</a:t>
            </a:r>
          </a:p>
          <a:p>
            <a:pPr lvl="1"/>
            <a:r>
              <a:rPr lang="en-US" sz="2800" dirty="0">
                <a:solidFill>
                  <a:srgbClr val="FFFF00"/>
                </a:solidFill>
              </a:rPr>
              <a:t>assisted ventilation </a:t>
            </a:r>
            <a:r>
              <a:rPr lang="en-US" sz="2800" dirty="0" smtClean="0"/>
              <a:t>for most </a:t>
            </a:r>
            <a:r>
              <a:rPr lang="en-US" sz="2800" dirty="0"/>
              <a:t>type 1 </a:t>
            </a:r>
            <a:r>
              <a:rPr lang="en-US" sz="2800" dirty="0" smtClean="0"/>
              <a:t>SMA + </a:t>
            </a:r>
            <a:r>
              <a:rPr lang="en-US" sz="2800" dirty="0"/>
              <a:t>many type </a:t>
            </a:r>
            <a:r>
              <a:rPr lang="en-US" sz="2800" dirty="0" smtClean="0"/>
              <a:t>2 SMA</a:t>
            </a:r>
            <a:endParaRPr lang="en-US" sz="2800" dirty="0"/>
          </a:p>
          <a:p>
            <a:pPr lvl="1"/>
            <a:r>
              <a:rPr lang="en-US" sz="2800" dirty="0">
                <a:solidFill>
                  <a:srgbClr val="FFFF00"/>
                </a:solidFill>
              </a:rPr>
              <a:t>physical therapy </a:t>
            </a:r>
            <a:r>
              <a:rPr lang="en-US" sz="2800" dirty="0"/>
              <a:t>to avoid / minimize contractures</a:t>
            </a:r>
          </a:p>
          <a:p>
            <a:pPr lvl="1"/>
            <a:r>
              <a:rPr lang="en-US" sz="2800" dirty="0"/>
              <a:t>encouragement of full educational pursuits– </a:t>
            </a:r>
            <a:r>
              <a:rPr lang="en-US" sz="2800" dirty="0">
                <a:solidFill>
                  <a:srgbClr val="00FF00"/>
                </a:solidFill>
              </a:rPr>
              <a:t>intellect unaffected</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0" y="228600"/>
            <a:ext cx="9601200" cy="6096000"/>
          </a:xfrm>
        </p:spPr>
        <p:txBody>
          <a:bodyPr/>
          <a:lstStyle/>
          <a:p>
            <a:r>
              <a:rPr lang="en-US" dirty="0" smtClean="0">
                <a:solidFill>
                  <a:srgbClr val="00FF00"/>
                </a:solidFill>
              </a:rPr>
              <a:t>Migraine</a:t>
            </a:r>
          </a:p>
          <a:p>
            <a:pPr>
              <a:buNone/>
            </a:pPr>
            <a:endParaRPr lang="en-US" dirty="0">
              <a:solidFill>
                <a:srgbClr val="00FF00"/>
              </a:solidFill>
            </a:endParaRPr>
          </a:p>
          <a:p>
            <a:pPr lvl="1"/>
            <a:r>
              <a:rPr lang="en-US" dirty="0" smtClean="0">
                <a:solidFill>
                  <a:srgbClr val="00FF00"/>
                </a:solidFill>
              </a:rPr>
              <a:t>Anterior location </a:t>
            </a:r>
            <a:r>
              <a:rPr lang="en-US" dirty="0" smtClean="0"/>
              <a:t>(</a:t>
            </a:r>
            <a:r>
              <a:rPr lang="en-US" dirty="0" err="1" smtClean="0"/>
              <a:t>frontotemporal</a:t>
            </a:r>
            <a:r>
              <a:rPr lang="en-US" dirty="0" smtClean="0"/>
              <a:t>, </a:t>
            </a:r>
            <a:r>
              <a:rPr lang="en-US" dirty="0" err="1" smtClean="0"/>
              <a:t>uni</a:t>
            </a:r>
            <a:r>
              <a:rPr lang="en-US" dirty="0" smtClean="0"/>
              <a:t>- or bilateral)</a:t>
            </a:r>
            <a:endParaRPr lang="en-US" dirty="0">
              <a:solidFill>
                <a:srgbClr val="00FF00"/>
              </a:solidFill>
            </a:endParaRPr>
          </a:p>
          <a:p>
            <a:pPr lvl="1"/>
            <a:r>
              <a:rPr lang="en-US" dirty="0">
                <a:solidFill>
                  <a:srgbClr val="00FF00"/>
                </a:solidFill>
              </a:rPr>
              <a:t>Pulsating quality</a:t>
            </a:r>
            <a:r>
              <a:rPr lang="en-US" dirty="0"/>
              <a:t> </a:t>
            </a:r>
            <a:r>
              <a:rPr lang="en-US" dirty="0" smtClean="0"/>
              <a:t>(throbbing, pounding)</a:t>
            </a:r>
          </a:p>
          <a:p>
            <a:pPr lvl="1"/>
            <a:r>
              <a:rPr lang="en-US" dirty="0" smtClean="0">
                <a:solidFill>
                  <a:srgbClr val="FF0000"/>
                </a:solidFill>
              </a:rPr>
              <a:t>Autonomic symptoms (required)</a:t>
            </a:r>
            <a:r>
              <a:rPr lang="en-US" dirty="0" smtClean="0"/>
              <a:t>:</a:t>
            </a:r>
          </a:p>
          <a:p>
            <a:pPr lvl="2"/>
            <a:r>
              <a:rPr lang="en-US" sz="2500" dirty="0" smtClean="0"/>
              <a:t>Nausea / vomiting  / photo- or </a:t>
            </a:r>
            <a:r>
              <a:rPr lang="en-US" sz="2500" dirty="0" err="1" smtClean="0"/>
              <a:t>phono</a:t>
            </a:r>
            <a:r>
              <a:rPr lang="en-US" sz="2500" dirty="0" smtClean="0"/>
              <a:t>-phobia  / pallor</a:t>
            </a:r>
            <a:endParaRPr lang="en-US" dirty="0" smtClean="0"/>
          </a:p>
          <a:p>
            <a:pPr lvl="1"/>
            <a:r>
              <a:rPr lang="en-US" dirty="0" smtClean="0">
                <a:solidFill>
                  <a:srgbClr val="00FF00"/>
                </a:solidFill>
              </a:rPr>
              <a:t>“Classic migraine” </a:t>
            </a:r>
            <a:r>
              <a:rPr lang="en-US" dirty="0" smtClean="0"/>
              <a:t>begins with a transient </a:t>
            </a:r>
            <a:r>
              <a:rPr lang="en-US" dirty="0" smtClean="0">
                <a:solidFill>
                  <a:srgbClr val="FF0000"/>
                </a:solidFill>
              </a:rPr>
              <a:t>aura</a:t>
            </a:r>
            <a:r>
              <a:rPr lang="en-US" dirty="0" smtClean="0"/>
              <a:t>   </a:t>
            </a:r>
          </a:p>
          <a:p>
            <a:pPr lvl="2"/>
            <a:r>
              <a:rPr lang="en-US" sz="2400" dirty="0" smtClean="0">
                <a:solidFill>
                  <a:srgbClr val="00FF00"/>
                </a:solidFill>
              </a:rPr>
              <a:t>Visual</a:t>
            </a:r>
            <a:r>
              <a:rPr lang="en-US" sz="2400" dirty="0" smtClean="0"/>
              <a:t> aura most common </a:t>
            </a:r>
            <a:r>
              <a:rPr lang="en-US" dirty="0" smtClean="0"/>
              <a:t>(15-30 min)</a:t>
            </a:r>
          </a:p>
          <a:p>
            <a:pPr lvl="2"/>
            <a:r>
              <a:rPr lang="en-US" dirty="0" smtClean="0"/>
              <a:t>Genetically</a:t>
            </a:r>
            <a:r>
              <a:rPr lang="en-US" dirty="0" smtClean="0">
                <a:solidFill>
                  <a:srgbClr val="00FF00"/>
                </a:solidFill>
              </a:rPr>
              <a:t> </a:t>
            </a:r>
            <a:r>
              <a:rPr lang="en-US" dirty="0" smtClean="0"/>
              <a:t>predisposed</a:t>
            </a:r>
          </a:p>
          <a:p>
            <a:pPr lvl="1"/>
            <a:r>
              <a:rPr lang="en-US" dirty="0" smtClean="0">
                <a:solidFill>
                  <a:srgbClr val="00FF00"/>
                </a:solidFill>
              </a:rPr>
              <a:t>“Common migraine” </a:t>
            </a:r>
            <a:r>
              <a:rPr lang="en-US" dirty="0" smtClean="0"/>
              <a:t>= no aura  (70-85 % children) </a:t>
            </a:r>
          </a:p>
          <a:p>
            <a:pPr lvl="1"/>
            <a:r>
              <a:rPr lang="en-US" dirty="0" smtClean="0">
                <a:solidFill>
                  <a:srgbClr val="00FF00"/>
                </a:solidFill>
              </a:rPr>
              <a:t>Triggers</a:t>
            </a:r>
            <a:r>
              <a:rPr lang="en-US" dirty="0" smtClean="0"/>
              <a:t>:  sleep deprived, hunger, illness, travel, stress</a:t>
            </a:r>
          </a:p>
          <a:p>
            <a:pPr lvl="1">
              <a:buNone/>
            </a:pPr>
            <a:r>
              <a:rPr lang="en-US" dirty="0" smtClean="0"/>
              <a:t>    (only 50 % </a:t>
            </a:r>
            <a:r>
              <a:rPr lang="en-US" dirty="0" err="1" smtClean="0"/>
              <a:t>migraineurs</a:t>
            </a:r>
            <a:r>
              <a:rPr lang="en-US" dirty="0" smtClean="0"/>
              <a:t> can identify trigger) </a:t>
            </a:r>
          </a:p>
          <a:p>
            <a:pPr lvl="1"/>
            <a:endParaRPr lang="en-US" dirty="0" smtClean="0"/>
          </a:p>
          <a:p>
            <a:pPr lvl="1"/>
            <a:endParaRPr lang="en-US" dirty="0"/>
          </a:p>
        </p:txBody>
      </p:sp>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FF00"/>
                </a:solidFill>
              </a:rPr>
              <a:t>B.  Poliomyelitis (infantile paralysis)</a:t>
            </a:r>
            <a:endParaRPr lang="en-US" sz="2800" dirty="0">
              <a:solidFill>
                <a:srgbClr val="00FF00"/>
              </a:solidFill>
            </a:endParaRPr>
          </a:p>
        </p:txBody>
      </p:sp>
      <p:sp>
        <p:nvSpPr>
          <p:cNvPr id="3" name="Content Placeholder 2"/>
          <p:cNvSpPr>
            <a:spLocks noGrp="1"/>
          </p:cNvSpPr>
          <p:nvPr>
            <p:ph idx="1"/>
          </p:nvPr>
        </p:nvSpPr>
        <p:spPr/>
        <p:txBody>
          <a:bodyPr/>
          <a:lstStyle/>
          <a:p>
            <a:r>
              <a:rPr lang="en-US" dirty="0" smtClean="0"/>
              <a:t>viral infection -&gt; destruction of anterior horn cells  </a:t>
            </a:r>
          </a:p>
          <a:p>
            <a:r>
              <a:rPr lang="en-US" dirty="0" smtClean="0"/>
              <a:t>flaccid </a:t>
            </a:r>
            <a:r>
              <a:rPr lang="en-US" dirty="0" smtClean="0">
                <a:solidFill>
                  <a:srgbClr val="00FF00"/>
                </a:solidFill>
              </a:rPr>
              <a:t>asymmetric </a:t>
            </a:r>
            <a:r>
              <a:rPr lang="en-US" dirty="0" smtClean="0"/>
              <a:t>paralysis, usually legs</a:t>
            </a:r>
          </a:p>
          <a:p>
            <a:r>
              <a:rPr lang="en-US" dirty="0" smtClean="0"/>
              <a:t>may involve face (bulbar muscles)</a:t>
            </a:r>
          </a:p>
          <a:p>
            <a:r>
              <a:rPr lang="en-US" dirty="0" smtClean="0"/>
              <a:t>decreased or absent reflexes </a:t>
            </a:r>
          </a:p>
        </p:txBody>
      </p:sp>
      <p:grpSp>
        <p:nvGrpSpPr>
          <p:cNvPr id="4" name="Group 3"/>
          <p:cNvGrpSpPr/>
          <p:nvPr/>
        </p:nvGrpSpPr>
        <p:grpSpPr>
          <a:xfrm>
            <a:off x="7162800" y="4114800"/>
            <a:ext cx="914400" cy="1790913"/>
            <a:chOff x="8001000" y="4343400"/>
            <a:chExt cx="914400" cy="1790913"/>
          </a:xfrm>
        </p:grpSpPr>
        <p:pic>
          <p:nvPicPr>
            <p:cNvPr id="5" name="Picture 4" descr="http://www.accesshealth.com.au/sample/107/117/_541.jpg"/>
            <p:cNvPicPr>
              <a:picLocks noChangeAspect="1" noChangeArrowheads="1"/>
            </p:cNvPicPr>
            <p:nvPr/>
          </p:nvPicPr>
          <p:blipFill>
            <a:blip r:embed="rId4" cstate="print"/>
            <a:srcRect/>
            <a:stretch>
              <a:fillRect/>
            </a:stretch>
          </p:blipFill>
          <p:spPr bwMode="auto">
            <a:xfrm>
              <a:off x="8153400" y="4343400"/>
              <a:ext cx="533400" cy="1790913"/>
            </a:xfrm>
            <a:prstGeom prst="rect">
              <a:avLst/>
            </a:prstGeom>
            <a:noFill/>
          </p:spPr>
        </p:pic>
        <p:sp>
          <p:nvSpPr>
            <p:cNvPr id="6" name="Multiply 5"/>
            <p:cNvSpPr/>
            <p:nvPr/>
          </p:nvSpPr>
          <p:spPr bwMode="auto">
            <a:xfrm>
              <a:off x="8001000" y="5105400"/>
              <a:ext cx="914400" cy="914400"/>
            </a:xfrm>
            <a:prstGeom prst="mathMultiply">
              <a:avLst/>
            </a:prstGeom>
            <a:solidFill>
              <a:srgbClr val="FF00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sng" strike="noStrike" cap="none" normalizeH="0" baseline="0" smtClean="0">
                <a:ln>
                  <a:noFill/>
                </a:ln>
                <a:solidFill>
                  <a:schemeClr val="tx1"/>
                </a:solidFill>
                <a:effectLst/>
                <a:latin typeface="Arial" charset="0"/>
              </a:endParaRPr>
            </a:p>
          </p:txBody>
        </p:sp>
      </p:grpSp>
    </p:spTree>
    <p:custDataLst>
      <p:tags r:id="rId1"/>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28.104.8.50/courses/neuro/SClinic/Weakness/lmn98.JPG"/>
          <p:cNvPicPr>
            <a:picLocks noChangeAspect="1" noChangeArrowheads="1"/>
          </p:cNvPicPr>
          <p:nvPr/>
        </p:nvPicPr>
        <p:blipFill>
          <a:blip r:embed="rId4" cstate="print"/>
          <a:srcRect/>
          <a:stretch>
            <a:fillRect/>
          </a:stretch>
        </p:blipFill>
        <p:spPr bwMode="auto">
          <a:xfrm>
            <a:off x="609600" y="685800"/>
            <a:ext cx="7239000" cy="2714625"/>
          </a:xfrm>
          <a:prstGeom prst="rect">
            <a:avLst/>
          </a:prstGeom>
          <a:noFill/>
        </p:spPr>
      </p:pic>
      <p:sp>
        <p:nvSpPr>
          <p:cNvPr id="4" name="TextBox 3"/>
          <p:cNvSpPr txBox="1"/>
          <p:nvPr/>
        </p:nvSpPr>
        <p:spPr>
          <a:xfrm>
            <a:off x="1066800" y="3687901"/>
            <a:ext cx="6325771" cy="3724096"/>
          </a:xfrm>
          <a:prstGeom prst="rect">
            <a:avLst/>
          </a:prstGeom>
          <a:noFill/>
        </p:spPr>
        <p:txBody>
          <a:bodyPr wrap="none" rtlCol="0">
            <a:spAutoFit/>
          </a:bodyPr>
          <a:lstStyle/>
          <a:p>
            <a:pPr marL="742950" indent="-742950">
              <a:buAutoNum type="arabicPeriod"/>
            </a:pPr>
            <a:r>
              <a:rPr lang="en-US" u="none" dirty="0" smtClean="0"/>
              <a:t>Anterior horn cell</a:t>
            </a:r>
          </a:p>
          <a:p>
            <a:pPr marL="742950" indent="-742950">
              <a:buAutoNum type="arabicPeriod"/>
            </a:pPr>
            <a:r>
              <a:rPr lang="en-US" u="none" dirty="0" smtClean="0">
                <a:solidFill>
                  <a:srgbClr val="FF0000"/>
                </a:solidFill>
              </a:rPr>
              <a:t>PERIPHERAL NERVE </a:t>
            </a:r>
          </a:p>
          <a:p>
            <a:pPr lvl="1">
              <a:lnSpc>
                <a:spcPct val="90000"/>
              </a:lnSpc>
            </a:pPr>
            <a:r>
              <a:rPr lang="en-US" sz="2000" u="none" dirty="0" smtClean="0"/>
              <a:t>     A.   </a:t>
            </a:r>
            <a:r>
              <a:rPr lang="en-US" sz="2000" u="none" dirty="0" err="1" smtClean="0"/>
              <a:t>Guillain</a:t>
            </a:r>
            <a:r>
              <a:rPr lang="en-US" sz="2000" u="none" dirty="0" smtClean="0"/>
              <a:t>-</a:t>
            </a:r>
            <a:r>
              <a:rPr lang="en-US" sz="2000" u="none" dirty="0" err="1" smtClean="0"/>
              <a:t>Barre</a:t>
            </a:r>
            <a:r>
              <a:rPr lang="en-US" sz="2000" u="none" dirty="0" smtClean="0"/>
              <a:t> Syndrome  (acquired),</a:t>
            </a:r>
          </a:p>
          <a:p>
            <a:pPr lvl="1">
              <a:lnSpc>
                <a:spcPct val="90000"/>
              </a:lnSpc>
            </a:pPr>
            <a:r>
              <a:rPr lang="en-US" sz="2000" u="none" dirty="0" smtClean="0"/>
              <a:t>     B</a:t>
            </a:r>
            <a:r>
              <a:rPr lang="en-US" sz="2000" b="1" u="none" dirty="0" smtClean="0"/>
              <a:t>.   </a:t>
            </a:r>
            <a:r>
              <a:rPr lang="en-US" sz="2000" u="none" dirty="0" smtClean="0"/>
              <a:t>Charcot-Marie-Tooth disease  (genetic)</a:t>
            </a:r>
          </a:p>
          <a:p>
            <a:pPr marL="742950" indent="-742950">
              <a:buAutoNum type="arabicPeriod"/>
            </a:pPr>
            <a:r>
              <a:rPr lang="en-US" u="none" dirty="0" smtClean="0"/>
              <a:t>Neuromuscular junction</a:t>
            </a:r>
          </a:p>
          <a:p>
            <a:pPr marL="742950" indent="-742950">
              <a:buAutoNum type="arabicPeriod"/>
            </a:pPr>
            <a:r>
              <a:rPr lang="en-US" u="none" dirty="0" smtClean="0"/>
              <a:t>Muscle</a:t>
            </a:r>
          </a:p>
          <a:p>
            <a:pPr marL="742950" indent="-742950">
              <a:buAutoNum type="arabicPeriod"/>
            </a:pPr>
            <a:endParaRPr lang="en-US" u="none" dirty="0"/>
          </a:p>
        </p:txBody>
      </p:sp>
      <p:sp>
        <p:nvSpPr>
          <p:cNvPr id="6" name="TextBox 5"/>
          <p:cNvSpPr txBox="1"/>
          <p:nvPr/>
        </p:nvSpPr>
        <p:spPr>
          <a:xfrm>
            <a:off x="6629400" y="838200"/>
            <a:ext cx="914033" cy="584775"/>
          </a:xfrm>
          <a:prstGeom prst="rect">
            <a:avLst/>
          </a:prstGeom>
          <a:noFill/>
        </p:spPr>
        <p:txBody>
          <a:bodyPr wrap="none" rtlCol="0">
            <a:spAutoFit/>
          </a:bodyPr>
          <a:lstStyle/>
          <a:p>
            <a:r>
              <a:rPr lang="en-US" sz="3200" u="none" dirty="0" smtClean="0">
                <a:solidFill>
                  <a:schemeClr val="bg1"/>
                </a:solidFill>
              </a:rPr>
              <a:t>skin</a:t>
            </a:r>
            <a:endParaRPr lang="en-US" sz="3200" u="none" dirty="0">
              <a:solidFill>
                <a:schemeClr val="bg1"/>
              </a:solidFill>
            </a:endParaRPr>
          </a:p>
        </p:txBody>
      </p:sp>
      <p:grpSp>
        <p:nvGrpSpPr>
          <p:cNvPr id="8" name="Group 7"/>
          <p:cNvGrpSpPr/>
          <p:nvPr/>
        </p:nvGrpSpPr>
        <p:grpSpPr>
          <a:xfrm>
            <a:off x="3810000" y="1905000"/>
            <a:ext cx="609600" cy="1447800"/>
            <a:chOff x="8001000" y="4343400"/>
            <a:chExt cx="914400" cy="1790913"/>
          </a:xfrm>
        </p:grpSpPr>
        <p:pic>
          <p:nvPicPr>
            <p:cNvPr id="10" name="Picture 4" descr="http://www.accesshealth.com.au/sample/107/117/_541.jpg"/>
            <p:cNvPicPr>
              <a:picLocks noChangeAspect="1" noChangeArrowheads="1"/>
            </p:cNvPicPr>
            <p:nvPr/>
          </p:nvPicPr>
          <p:blipFill>
            <a:blip r:embed="rId5" cstate="print"/>
            <a:srcRect/>
            <a:stretch>
              <a:fillRect/>
            </a:stretch>
          </p:blipFill>
          <p:spPr bwMode="auto">
            <a:xfrm>
              <a:off x="8153400" y="4343400"/>
              <a:ext cx="533400" cy="1790913"/>
            </a:xfrm>
            <a:prstGeom prst="rect">
              <a:avLst/>
            </a:prstGeom>
            <a:noFill/>
          </p:spPr>
        </p:pic>
        <p:sp>
          <p:nvSpPr>
            <p:cNvPr id="11" name="Multiply 10"/>
            <p:cNvSpPr/>
            <p:nvPr/>
          </p:nvSpPr>
          <p:spPr bwMode="auto">
            <a:xfrm>
              <a:off x="8001000" y="5105400"/>
              <a:ext cx="914400" cy="914400"/>
            </a:xfrm>
            <a:prstGeom prst="mathMultiply">
              <a:avLst/>
            </a:prstGeom>
            <a:solidFill>
              <a:srgbClr val="FF00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sng" strike="noStrike" cap="none" normalizeH="0" baseline="0" smtClean="0">
                <a:ln>
                  <a:noFill/>
                </a:ln>
                <a:solidFill>
                  <a:schemeClr val="tx1"/>
                </a:solidFill>
                <a:effectLst/>
                <a:latin typeface="Arial" charset="0"/>
              </a:endParaRPr>
            </a:p>
          </p:txBody>
        </p:sp>
      </p:grpSp>
    </p:spTree>
    <p:custDataLst>
      <p:tags r:id="rId1"/>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228600" y="-647700"/>
            <a:ext cx="7543800" cy="1295400"/>
          </a:xfrm>
        </p:spPr>
        <p:txBody>
          <a:bodyPr/>
          <a:lstStyle/>
          <a:p>
            <a:r>
              <a:rPr lang="en-US" sz="2800" dirty="0" smtClean="0">
                <a:solidFill>
                  <a:srgbClr val="00FF00"/>
                </a:solidFill>
              </a:rPr>
              <a:t>A.  </a:t>
            </a:r>
            <a:r>
              <a:rPr lang="en-US" sz="2800" dirty="0" err="1" smtClean="0">
                <a:solidFill>
                  <a:srgbClr val="00FF00"/>
                </a:solidFill>
              </a:rPr>
              <a:t>Guillain</a:t>
            </a:r>
            <a:r>
              <a:rPr lang="en-US" sz="2800" dirty="0" smtClean="0">
                <a:solidFill>
                  <a:srgbClr val="00FF00"/>
                </a:solidFill>
              </a:rPr>
              <a:t>-</a:t>
            </a:r>
            <a:r>
              <a:rPr lang="en-US" sz="2800" dirty="0" err="1" smtClean="0">
                <a:solidFill>
                  <a:srgbClr val="00FF00"/>
                </a:solidFill>
              </a:rPr>
              <a:t>Barre</a:t>
            </a:r>
            <a:r>
              <a:rPr lang="en-US" sz="2800" dirty="0" smtClean="0">
                <a:solidFill>
                  <a:srgbClr val="00FF00"/>
                </a:solidFill>
              </a:rPr>
              <a:t> </a:t>
            </a:r>
            <a:r>
              <a:rPr lang="en-US" sz="2800" dirty="0">
                <a:solidFill>
                  <a:srgbClr val="00FF00"/>
                </a:solidFill>
              </a:rPr>
              <a:t>Syndrome (GBS)</a:t>
            </a:r>
          </a:p>
        </p:txBody>
      </p:sp>
      <p:sp>
        <p:nvSpPr>
          <p:cNvPr id="144387" name="Rectangle 3"/>
          <p:cNvSpPr>
            <a:spLocks noGrp="1" noChangeArrowheads="1"/>
          </p:cNvSpPr>
          <p:nvPr>
            <p:ph type="body" idx="1"/>
          </p:nvPr>
        </p:nvSpPr>
        <p:spPr>
          <a:xfrm>
            <a:off x="152400" y="1143000"/>
            <a:ext cx="8839200" cy="6096000"/>
          </a:xfrm>
        </p:spPr>
        <p:txBody>
          <a:bodyPr/>
          <a:lstStyle/>
          <a:p>
            <a:pPr>
              <a:lnSpc>
                <a:spcPct val="80000"/>
              </a:lnSpc>
            </a:pPr>
            <a:r>
              <a:rPr lang="en-US" sz="2400" dirty="0">
                <a:solidFill>
                  <a:srgbClr val="FFFF00"/>
                </a:solidFill>
              </a:rPr>
              <a:t>Most common</a:t>
            </a:r>
            <a:r>
              <a:rPr lang="en-US" sz="2400" dirty="0"/>
              <a:t> </a:t>
            </a:r>
            <a:r>
              <a:rPr lang="en-US" sz="2400" dirty="0">
                <a:solidFill>
                  <a:srgbClr val="FF0000"/>
                </a:solidFill>
              </a:rPr>
              <a:t>ACUTE</a:t>
            </a:r>
            <a:r>
              <a:rPr lang="en-US" sz="2400" dirty="0"/>
              <a:t> </a:t>
            </a:r>
            <a:r>
              <a:rPr lang="en-US" sz="2400" dirty="0">
                <a:solidFill>
                  <a:srgbClr val="FFFF00"/>
                </a:solidFill>
              </a:rPr>
              <a:t>neuropathy</a:t>
            </a:r>
            <a:r>
              <a:rPr lang="en-US" sz="2400" dirty="0"/>
              <a:t> in children</a:t>
            </a:r>
          </a:p>
          <a:p>
            <a:pPr>
              <a:lnSpc>
                <a:spcPct val="80000"/>
              </a:lnSpc>
              <a:buFont typeface="Wingdings" pitchFamily="2" charset="2"/>
              <a:buNone/>
            </a:pPr>
            <a:endParaRPr lang="en-US" sz="2400" dirty="0"/>
          </a:p>
          <a:p>
            <a:pPr>
              <a:lnSpc>
                <a:spcPct val="80000"/>
              </a:lnSpc>
            </a:pPr>
            <a:r>
              <a:rPr lang="en-US" sz="2400" dirty="0">
                <a:solidFill>
                  <a:srgbClr val="FFFF00"/>
                </a:solidFill>
              </a:rPr>
              <a:t>Most common</a:t>
            </a:r>
            <a:r>
              <a:rPr lang="en-US" sz="2400" dirty="0"/>
              <a:t> cause of </a:t>
            </a:r>
            <a:r>
              <a:rPr lang="en-US" sz="2400" dirty="0">
                <a:solidFill>
                  <a:srgbClr val="FFFF00"/>
                </a:solidFill>
              </a:rPr>
              <a:t>rapidly progressive</a:t>
            </a:r>
            <a:r>
              <a:rPr lang="en-US" sz="2400" dirty="0"/>
              <a:t> </a:t>
            </a:r>
            <a:r>
              <a:rPr lang="en-US" sz="2400" dirty="0">
                <a:solidFill>
                  <a:srgbClr val="FFFF00"/>
                </a:solidFill>
              </a:rPr>
              <a:t>weakness</a:t>
            </a:r>
            <a:r>
              <a:rPr lang="en-US" sz="2400" dirty="0"/>
              <a:t> </a:t>
            </a:r>
          </a:p>
          <a:p>
            <a:pPr lvl="1">
              <a:lnSpc>
                <a:spcPct val="80000"/>
              </a:lnSpc>
            </a:pPr>
            <a:r>
              <a:rPr lang="en-US" sz="2400" dirty="0" smtClean="0">
                <a:solidFill>
                  <a:srgbClr val="FFFF00"/>
                </a:solidFill>
              </a:rPr>
              <a:t>1</a:t>
            </a:r>
            <a:r>
              <a:rPr lang="en-US" sz="2400" baseline="30000" dirty="0" smtClean="0">
                <a:solidFill>
                  <a:srgbClr val="FFFF00"/>
                </a:solidFill>
              </a:rPr>
              <a:t>st</a:t>
            </a:r>
            <a:r>
              <a:rPr lang="en-US" sz="2400" dirty="0" smtClean="0">
                <a:solidFill>
                  <a:srgbClr val="FFFF00"/>
                </a:solidFill>
              </a:rPr>
              <a:t> “pins </a:t>
            </a:r>
            <a:r>
              <a:rPr lang="en-US" sz="2400" dirty="0">
                <a:solidFill>
                  <a:srgbClr val="FFFF00"/>
                </a:solidFill>
              </a:rPr>
              <a:t>and needles”</a:t>
            </a:r>
            <a:r>
              <a:rPr lang="en-US" sz="2400" dirty="0"/>
              <a:t> </a:t>
            </a:r>
            <a:r>
              <a:rPr lang="en-US" sz="2400" dirty="0" smtClean="0"/>
              <a:t>in </a:t>
            </a:r>
            <a:r>
              <a:rPr lang="en-US" sz="2400" dirty="0">
                <a:solidFill>
                  <a:srgbClr val="FFFF00"/>
                </a:solidFill>
              </a:rPr>
              <a:t>hands and </a:t>
            </a:r>
            <a:r>
              <a:rPr lang="en-US" sz="2400" dirty="0" smtClean="0">
                <a:solidFill>
                  <a:srgbClr val="FFFF00"/>
                </a:solidFill>
              </a:rPr>
              <a:t>feet</a:t>
            </a:r>
          </a:p>
          <a:p>
            <a:pPr lvl="1">
              <a:lnSpc>
                <a:spcPct val="80000"/>
              </a:lnSpc>
            </a:pPr>
            <a:r>
              <a:rPr lang="en-US" sz="2400" dirty="0" smtClean="0">
                <a:solidFill>
                  <a:srgbClr val="FFFF00"/>
                </a:solidFill>
              </a:rPr>
              <a:t>ascending bilateral</a:t>
            </a:r>
            <a:r>
              <a:rPr lang="en-US" sz="2400" dirty="0" smtClean="0"/>
              <a:t> </a:t>
            </a:r>
            <a:r>
              <a:rPr lang="en-US" sz="2400" dirty="0" smtClean="0">
                <a:solidFill>
                  <a:srgbClr val="FFFF00"/>
                </a:solidFill>
              </a:rPr>
              <a:t>paralysis</a:t>
            </a:r>
            <a:r>
              <a:rPr lang="en-US" sz="2400" dirty="0" smtClean="0"/>
              <a:t> (hours-to-days)</a:t>
            </a:r>
          </a:p>
          <a:p>
            <a:pPr lvl="1">
              <a:lnSpc>
                <a:spcPct val="80000"/>
              </a:lnSpc>
            </a:pPr>
            <a:r>
              <a:rPr lang="en-US" sz="2400" dirty="0" smtClean="0">
                <a:solidFill>
                  <a:srgbClr val="FFFF00"/>
                </a:solidFill>
              </a:rPr>
              <a:t>absent reflexes</a:t>
            </a:r>
          </a:p>
          <a:p>
            <a:pPr lvl="1">
              <a:lnSpc>
                <a:spcPct val="80000"/>
              </a:lnSpc>
            </a:pPr>
            <a:r>
              <a:rPr lang="en-US" sz="2400" dirty="0" smtClean="0"/>
              <a:t>back </a:t>
            </a:r>
            <a:r>
              <a:rPr lang="en-US" sz="2400" dirty="0"/>
              <a:t>and hip pain </a:t>
            </a:r>
            <a:r>
              <a:rPr lang="en-US" sz="2400" dirty="0" smtClean="0"/>
              <a:t>common</a:t>
            </a:r>
            <a:endParaRPr lang="en-US" sz="2400" dirty="0"/>
          </a:p>
          <a:p>
            <a:pPr lvl="1">
              <a:lnSpc>
                <a:spcPct val="80000"/>
              </a:lnSpc>
            </a:pPr>
            <a:r>
              <a:rPr lang="en-US" sz="2400" dirty="0" smtClean="0"/>
              <a:t>ICU observation if:</a:t>
            </a:r>
          </a:p>
          <a:p>
            <a:pPr lvl="2">
              <a:lnSpc>
                <a:spcPct val="80000"/>
              </a:lnSpc>
            </a:pPr>
            <a:r>
              <a:rPr lang="en-US" sz="2100" dirty="0" smtClean="0">
                <a:solidFill>
                  <a:srgbClr val="FFFF00"/>
                </a:solidFill>
              </a:rPr>
              <a:t>autonomic </a:t>
            </a:r>
            <a:r>
              <a:rPr lang="en-US" sz="2100" dirty="0">
                <a:solidFill>
                  <a:srgbClr val="FFFF00"/>
                </a:solidFill>
              </a:rPr>
              <a:t>nerves</a:t>
            </a:r>
            <a:r>
              <a:rPr lang="en-US" sz="2100" dirty="0"/>
              <a:t> affected </a:t>
            </a:r>
            <a:r>
              <a:rPr lang="en-US" sz="2100" dirty="0" smtClean="0">
                <a:sym typeface="Wingdings" pitchFamily="2" charset="2"/>
              </a:rPr>
              <a:t> </a:t>
            </a:r>
            <a:r>
              <a:rPr lang="en-US" sz="2100" dirty="0" smtClean="0"/>
              <a:t>cardiac </a:t>
            </a:r>
            <a:r>
              <a:rPr lang="en-US" sz="2100" dirty="0" err="1" smtClean="0"/>
              <a:t>dysrhythmia</a:t>
            </a:r>
            <a:r>
              <a:rPr lang="en-US" sz="2100" dirty="0" smtClean="0"/>
              <a:t> </a:t>
            </a:r>
          </a:p>
          <a:p>
            <a:pPr lvl="2">
              <a:lnSpc>
                <a:spcPct val="80000"/>
              </a:lnSpc>
            </a:pPr>
            <a:r>
              <a:rPr lang="en-US" sz="2100" dirty="0" smtClean="0">
                <a:solidFill>
                  <a:srgbClr val="FFFF00"/>
                </a:solidFill>
              </a:rPr>
              <a:t>respiration </a:t>
            </a:r>
            <a:r>
              <a:rPr lang="en-US" sz="2100" dirty="0"/>
              <a:t>affected</a:t>
            </a:r>
          </a:p>
          <a:p>
            <a:pPr lvl="1">
              <a:lnSpc>
                <a:spcPct val="80000"/>
              </a:lnSpc>
            </a:pPr>
            <a:r>
              <a:rPr lang="en-US" sz="2400" dirty="0"/>
              <a:t>symptoms </a:t>
            </a:r>
            <a:r>
              <a:rPr lang="en-US" sz="2400" dirty="0">
                <a:solidFill>
                  <a:srgbClr val="FFFF00"/>
                </a:solidFill>
              </a:rPr>
              <a:t>may worsen</a:t>
            </a:r>
            <a:r>
              <a:rPr lang="en-US" sz="2400" dirty="0"/>
              <a:t> in 1</a:t>
            </a:r>
            <a:r>
              <a:rPr lang="en-US" sz="2400" baseline="30000" dirty="0"/>
              <a:t>st</a:t>
            </a:r>
            <a:r>
              <a:rPr lang="en-US" sz="2400" dirty="0"/>
              <a:t> </a:t>
            </a:r>
            <a:r>
              <a:rPr lang="en-US" sz="2400" dirty="0">
                <a:solidFill>
                  <a:srgbClr val="FFFF00"/>
                </a:solidFill>
              </a:rPr>
              <a:t>4 weeks</a:t>
            </a:r>
          </a:p>
          <a:p>
            <a:pPr lvl="1">
              <a:lnSpc>
                <a:spcPct val="80000"/>
              </a:lnSpc>
              <a:buFont typeface="Wingdings" pitchFamily="2" charset="2"/>
              <a:buNone/>
            </a:pPr>
            <a:endParaRPr lang="en-US" sz="2400" dirty="0">
              <a:solidFill>
                <a:srgbClr val="FFFF00"/>
              </a:solidFill>
            </a:endParaRPr>
          </a:p>
          <a:p>
            <a:pPr>
              <a:lnSpc>
                <a:spcPct val="80000"/>
              </a:lnSpc>
            </a:pPr>
            <a:r>
              <a:rPr lang="en-US" sz="2400" dirty="0">
                <a:solidFill>
                  <a:srgbClr val="00FF00"/>
                </a:solidFill>
              </a:rPr>
              <a:t>Miller-Fisher variant </a:t>
            </a:r>
            <a:r>
              <a:rPr lang="en-US" sz="2400" dirty="0"/>
              <a:t>= </a:t>
            </a:r>
            <a:r>
              <a:rPr lang="en-US" sz="2400" dirty="0" err="1">
                <a:solidFill>
                  <a:srgbClr val="00FF00"/>
                </a:solidFill>
              </a:rPr>
              <a:t>Areflexia</a:t>
            </a:r>
            <a:r>
              <a:rPr lang="en-US" sz="2400" dirty="0"/>
              <a:t> + </a:t>
            </a:r>
            <a:r>
              <a:rPr lang="en-US" sz="2400" dirty="0">
                <a:solidFill>
                  <a:srgbClr val="00FF00"/>
                </a:solidFill>
              </a:rPr>
              <a:t>Ataxia</a:t>
            </a:r>
            <a:r>
              <a:rPr lang="en-US" sz="2400" dirty="0"/>
              <a:t> + </a:t>
            </a:r>
            <a:r>
              <a:rPr lang="en-US" sz="2400" dirty="0">
                <a:solidFill>
                  <a:srgbClr val="00FF00"/>
                </a:solidFill>
              </a:rPr>
              <a:t>CN palsies</a:t>
            </a:r>
          </a:p>
          <a:p>
            <a:pPr>
              <a:lnSpc>
                <a:spcPct val="80000"/>
              </a:lnSpc>
              <a:buFont typeface="Wingdings" pitchFamily="2" charset="2"/>
              <a:buNone/>
            </a:pPr>
            <a:r>
              <a:rPr lang="en-US" sz="2400" dirty="0"/>
              <a:t>    </a:t>
            </a:r>
            <a:r>
              <a:rPr lang="en-US" sz="2400" dirty="0" smtClean="0"/>
              <a:t>(abnormal eye movements, </a:t>
            </a:r>
            <a:r>
              <a:rPr lang="en-US" sz="2400" dirty="0"/>
              <a:t>facial </a:t>
            </a:r>
            <a:r>
              <a:rPr lang="en-US" sz="2400" dirty="0" smtClean="0"/>
              <a:t>paralysis =“</a:t>
            </a:r>
            <a:r>
              <a:rPr lang="en-US" sz="2400" dirty="0"/>
              <a:t>flat affect” </a:t>
            </a:r>
            <a:r>
              <a:rPr lang="en-US" sz="2400" dirty="0" smtClean="0"/>
              <a:t>= </a:t>
            </a:r>
            <a:r>
              <a:rPr lang="en-US" sz="2400" dirty="0"/>
              <a:t>“decreased facial movements”)</a:t>
            </a:r>
          </a:p>
          <a:p>
            <a:pPr>
              <a:lnSpc>
                <a:spcPct val="80000"/>
              </a:lnSpc>
            </a:pPr>
            <a:endParaRPr lang="en-US" sz="2400" dirty="0"/>
          </a:p>
          <a:p>
            <a:pPr>
              <a:lnSpc>
                <a:spcPct val="80000"/>
              </a:lnSpc>
            </a:pPr>
            <a:endParaRPr lang="en-US" sz="2400" dirty="0"/>
          </a:p>
        </p:txBody>
      </p:sp>
      <p:grpSp>
        <p:nvGrpSpPr>
          <p:cNvPr id="4" name="Group 3"/>
          <p:cNvGrpSpPr/>
          <p:nvPr/>
        </p:nvGrpSpPr>
        <p:grpSpPr>
          <a:xfrm>
            <a:off x="8229600" y="3886200"/>
            <a:ext cx="914400" cy="1790913"/>
            <a:chOff x="8001000" y="4343400"/>
            <a:chExt cx="914400" cy="1790913"/>
          </a:xfrm>
        </p:grpSpPr>
        <p:pic>
          <p:nvPicPr>
            <p:cNvPr id="5" name="Picture 4" descr="http://www.accesshealth.com.au/sample/107/117/_541.jpg"/>
            <p:cNvPicPr>
              <a:picLocks noChangeAspect="1" noChangeArrowheads="1"/>
            </p:cNvPicPr>
            <p:nvPr/>
          </p:nvPicPr>
          <p:blipFill>
            <a:blip r:embed="rId4" cstate="print"/>
            <a:srcRect/>
            <a:stretch>
              <a:fillRect/>
            </a:stretch>
          </p:blipFill>
          <p:spPr bwMode="auto">
            <a:xfrm>
              <a:off x="8153400" y="4343400"/>
              <a:ext cx="533400" cy="1790913"/>
            </a:xfrm>
            <a:prstGeom prst="rect">
              <a:avLst/>
            </a:prstGeom>
            <a:noFill/>
          </p:spPr>
        </p:pic>
        <p:sp>
          <p:nvSpPr>
            <p:cNvPr id="6" name="Multiply 5"/>
            <p:cNvSpPr/>
            <p:nvPr/>
          </p:nvSpPr>
          <p:spPr bwMode="auto">
            <a:xfrm>
              <a:off x="8001000" y="5105400"/>
              <a:ext cx="914400" cy="914400"/>
            </a:xfrm>
            <a:prstGeom prst="mathMultiply">
              <a:avLst/>
            </a:prstGeom>
            <a:solidFill>
              <a:srgbClr val="FF00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sng" strike="noStrike" cap="none" normalizeH="0" baseline="0" smtClean="0">
                <a:ln>
                  <a:noFill/>
                </a:ln>
                <a:solidFill>
                  <a:schemeClr val="tx1"/>
                </a:solidFill>
                <a:effectLst/>
                <a:latin typeface="Arial" charset="0"/>
              </a:endParaRPr>
            </a:p>
          </p:txBody>
        </p:sp>
      </p:grpSp>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28600" y="-647700"/>
            <a:ext cx="7543800" cy="1295400"/>
          </a:xfrm>
        </p:spPr>
        <p:txBody>
          <a:bodyPr/>
          <a:lstStyle/>
          <a:p>
            <a:r>
              <a:rPr lang="en-US" sz="2800" dirty="0" err="1">
                <a:solidFill>
                  <a:srgbClr val="00FF00"/>
                </a:solidFill>
              </a:rPr>
              <a:t>Guillain-Barre</a:t>
            </a:r>
            <a:r>
              <a:rPr lang="en-US" sz="2800" dirty="0">
                <a:solidFill>
                  <a:srgbClr val="00FF00"/>
                </a:solidFill>
              </a:rPr>
              <a:t> Syndrome (GBS)</a:t>
            </a:r>
          </a:p>
        </p:txBody>
      </p:sp>
      <p:sp>
        <p:nvSpPr>
          <p:cNvPr id="145411" name="Rectangle 3"/>
          <p:cNvSpPr>
            <a:spLocks noGrp="1" noChangeArrowheads="1"/>
          </p:cNvSpPr>
          <p:nvPr>
            <p:ph type="body" idx="1"/>
          </p:nvPr>
        </p:nvSpPr>
        <p:spPr>
          <a:xfrm>
            <a:off x="152400" y="1143000"/>
            <a:ext cx="8839200" cy="6096000"/>
          </a:xfrm>
        </p:spPr>
        <p:txBody>
          <a:bodyPr/>
          <a:lstStyle/>
          <a:p>
            <a:pPr>
              <a:lnSpc>
                <a:spcPct val="80000"/>
              </a:lnSpc>
            </a:pPr>
            <a:endParaRPr lang="en-US" sz="2800" dirty="0">
              <a:solidFill>
                <a:srgbClr val="FFFF00"/>
              </a:solidFill>
            </a:endParaRPr>
          </a:p>
          <a:p>
            <a:pPr>
              <a:lnSpc>
                <a:spcPct val="80000"/>
              </a:lnSpc>
            </a:pPr>
            <a:r>
              <a:rPr lang="en-US" sz="2800" dirty="0"/>
              <a:t>aka </a:t>
            </a:r>
            <a:r>
              <a:rPr lang="en-US" sz="2800" dirty="0">
                <a:solidFill>
                  <a:srgbClr val="FFFF00"/>
                </a:solidFill>
              </a:rPr>
              <a:t>A</a:t>
            </a:r>
            <a:r>
              <a:rPr lang="en-US" sz="2800" dirty="0"/>
              <a:t>cute </a:t>
            </a:r>
            <a:r>
              <a:rPr lang="en-US" sz="2800" dirty="0">
                <a:solidFill>
                  <a:srgbClr val="FFFF00"/>
                </a:solidFill>
              </a:rPr>
              <a:t>I</a:t>
            </a:r>
            <a:r>
              <a:rPr lang="en-US" sz="2800" dirty="0"/>
              <a:t>nflammatory </a:t>
            </a:r>
            <a:r>
              <a:rPr lang="en-US" sz="2800" dirty="0" err="1">
                <a:solidFill>
                  <a:srgbClr val="FFFF00"/>
                </a:solidFill>
              </a:rPr>
              <a:t>D</a:t>
            </a:r>
            <a:r>
              <a:rPr lang="en-US" sz="2800" dirty="0" err="1"/>
              <a:t>emyelinating</a:t>
            </a:r>
            <a:r>
              <a:rPr lang="en-US" sz="2800" dirty="0"/>
              <a:t> </a:t>
            </a:r>
            <a:r>
              <a:rPr lang="en-US" sz="2800" dirty="0" err="1">
                <a:solidFill>
                  <a:srgbClr val="FFFF00"/>
                </a:solidFill>
              </a:rPr>
              <a:t>P</a:t>
            </a:r>
            <a:r>
              <a:rPr lang="en-US" sz="2800" dirty="0" err="1"/>
              <a:t>olyradiculoneuropathy</a:t>
            </a:r>
            <a:r>
              <a:rPr lang="en-US" sz="2800" dirty="0"/>
              <a:t> (AIDP)</a:t>
            </a:r>
          </a:p>
          <a:p>
            <a:pPr>
              <a:lnSpc>
                <a:spcPct val="80000"/>
              </a:lnSpc>
            </a:pPr>
            <a:endParaRPr lang="en-US" sz="2800" dirty="0"/>
          </a:p>
          <a:p>
            <a:pPr>
              <a:lnSpc>
                <a:spcPct val="80000"/>
              </a:lnSpc>
            </a:pPr>
            <a:r>
              <a:rPr lang="en-US" sz="2800" dirty="0"/>
              <a:t>2/3 report </a:t>
            </a:r>
            <a:r>
              <a:rPr lang="en-US" sz="2800" dirty="0">
                <a:solidFill>
                  <a:srgbClr val="FFFF00"/>
                </a:solidFill>
              </a:rPr>
              <a:t>antecedent infection</a:t>
            </a:r>
            <a:r>
              <a:rPr lang="en-US" sz="2800" dirty="0"/>
              <a:t> 1-3 weeks prior</a:t>
            </a:r>
          </a:p>
          <a:p>
            <a:pPr lvl="1">
              <a:lnSpc>
                <a:spcPct val="80000"/>
              </a:lnSpc>
            </a:pPr>
            <a:r>
              <a:rPr lang="en-US" sz="2800" dirty="0"/>
              <a:t>Campylobacter </a:t>
            </a:r>
            <a:r>
              <a:rPr lang="en-US" sz="2800" dirty="0" err="1"/>
              <a:t>jejuni</a:t>
            </a:r>
            <a:r>
              <a:rPr lang="en-US" sz="2800" dirty="0"/>
              <a:t> (esp. China) </a:t>
            </a:r>
          </a:p>
          <a:p>
            <a:pPr lvl="1">
              <a:lnSpc>
                <a:spcPct val="80000"/>
              </a:lnSpc>
            </a:pPr>
            <a:r>
              <a:rPr lang="en-US" sz="2800" dirty="0"/>
              <a:t>CMV</a:t>
            </a:r>
          </a:p>
          <a:p>
            <a:pPr lvl="1">
              <a:lnSpc>
                <a:spcPct val="80000"/>
              </a:lnSpc>
            </a:pPr>
            <a:r>
              <a:rPr lang="en-US" sz="2800" dirty="0"/>
              <a:t>EBV</a:t>
            </a:r>
          </a:p>
          <a:p>
            <a:pPr lvl="1">
              <a:lnSpc>
                <a:spcPct val="80000"/>
              </a:lnSpc>
            </a:pPr>
            <a:r>
              <a:rPr lang="en-US" sz="2800" dirty="0"/>
              <a:t>Hepatitis</a:t>
            </a:r>
          </a:p>
          <a:p>
            <a:pPr lvl="1">
              <a:lnSpc>
                <a:spcPct val="80000"/>
              </a:lnSpc>
            </a:pPr>
            <a:r>
              <a:rPr lang="en-US" sz="2800" dirty="0" smtClean="0"/>
              <a:t>Flu or vaccine</a:t>
            </a:r>
            <a:endParaRPr lang="en-US" sz="2800" dirty="0"/>
          </a:p>
          <a:p>
            <a:pPr lvl="1">
              <a:lnSpc>
                <a:spcPct val="80000"/>
              </a:lnSpc>
            </a:pPr>
            <a:r>
              <a:rPr lang="en-US" sz="2800" dirty="0" err="1"/>
              <a:t>mycoplasma</a:t>
            </a:r>
            <a:endParaRPr lang="en-US" sz="2800" dirty="0"/>
          </a:p>
          <a:p>
            <a:pPr lvl="1">
              <a:lnSpc>
                <a:spcPct val="80000"/>
              </a:lnSpc>
            </a:pPr>
            <a:r>
              <a:rPr lang="en-US" sz="2800" dirty="0"/>
              <a:t>HSV</a:t>
            </a:r>
          </a:p>
          <a:p>
            <a:pPr>
              <a:lnSpc>
                <a:spcPct val="80000"/>
              </a:lnSpc>
            </a:pPr>
            <a:endParaRPr lang="en-US" sz="2800" dirty="0"/>
          </a:p>
        </p:txBody>
      </p:sp>
    </p:spTree>
    <p:custDataLst>
      <p:tags r:id="rId1"/>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1"/>
          </p:nvPr>
        </p:nvSpPr>
        <p:spPr>
          <a:xfrm>
            <a:off x="0" y="304800"/>
            <a:ext cx="9144000" cy="5791200"/>
          </a:xfrm>
        </p:spPr>
        <p:txBody>
          <a:bodyPr/>
          <a:lstStyle/>
          <a:p>
            <a:pPr>
              <a:lnSpc>
                <a:spcPct val="80000"/>
              </a:lnSpc>
            </a:pPr>
            <a:r>
              <a:rPr lang="en-US" sz="2400" dirty="0"/>
              <a:t>Diagnosis of </a:t>
            </a:r>
            <a:r>
              <a:rPr lang="en-US" sz="2400" dirty="0">
                <a:solidFill>
                  <a:srgbClr val="FFFF00"/>
                </a:solidFill>
              </a:rPr>
              <a:t>GBS</a:t>
            </a:r>
            <a:r>
              <a:rPr lang="en-US" sz="2400" dirty="0"/>
              <a:t>:</a:t>
            </a:r>
          </a:p>
          <a:p>
            <a:pPr lvl="1">
              <a:lnSpc>
                <a:spcPct val="80000"/>
              </a:lnSpc>
            </a:pPr>
            <a:r>
              <a:rPr lang="en-US" sz="2400" dirty="0" smtClean="0">
                <a:solidFill>
                  <a:srgbClr val="FFFF00"/>
                </a:solidFill>
              </a:rPr>
              <a:t>CSF</a:t>
            </a:r>
            <a:r>
              <a:rPr lang="en-US" sz="2400" dirty="0" smtClean="0"/>
              <a:t> </a:t>
            </a:r>
            <a:r>
              <a:rPr lang="en-US" sz="2400" dirty="0"/>
              <a:t>(</a:t>
            </a:r>
            <a:r>
              <a:rPr lang="en-US" sz="2400" u="sng" dirty="0"/>
              <a:t>&gt;</a:t>
            </a:r>
            <a:r>
              <a:rPr lang="en-US" sz="2400" dirty="0"/>
              <a:t> 1 week) – </a:t>
            </a:r>
            <a:r>
              <a:rPr lang="en-US" sz="2400" dirty="0">
                <a:solidFill>
                  <a:srgbClr val="FFFF00"/>
                </a:solidFill>
              </a:rPr>
              <a:t>elevated protein</a:t>
            </a:r>
            <a:r>
              <a:rPr lang="en-US" sz="2400" dirty="0"/>
              <a:t>, normal cells</a:t>
            </a:r>
          </a:p>
          <a:p>
            <a:pPr lvl="1">
              <a:lnSpc>
                <a:spcPct val="80000"/>
              </a:lnSpc>
            </a:pPr>
            <a:r>
              <a:rPr lang="en-US" sz="2400" dirty="0" smtClean="0"/>
              <a:t>NCV (Nerve Conduction Velocity) </a:t>
            </a:r>
            <a:r>
              <a:rPr lang="en-US" sz="2400" dirty="0"/>
              <a:t>– slowing </a:t>
            </a:r>
          </a:p>
          <a:p>
            <a:pPr lvl="1">
              <a:lnSpc>
                <a:spcPct val="80000"/>
              </a:lnSpc>
            </a:pPr>
            <a:r>
              <a:rPr lang="en-US" sz="2400" dirty="0"/>
              <a:t>MRI – </a:t>
            </a:r>
            <a:r>
              <a:rPr lang="en-US" sz="2400" dirty="0" smtClean="0"/>
              <a:t>enhancement </a:t>
            </a:r>
            <a:r>
              <a:rPr lang="en-US" sz="2400" dirty="0"/>
              <a:t>of spinal roots</a:t>
            </a:r>
          </a:p>
          <a:p>
            <a:pPr lvl="1">
              <a:lnSpc>
                <a:spcPct val="80000"/>
              </a:lnSpc>
            </a:pPr>
            <a:r>
              <a:rPr lang="en-US" sz="2400" dirty="0"/>
              <a:t>Send titers for suspected pathogens </a:t>
            </a:r>
            <a:endParaRPr lang="en-US" sz="2400" dirty="0" smtClean="0"/>
          </a:p>
          <a:p>
            <a:pPr lvl="1">
              <a:lnSpc>
                <a:spcPct val="80000"/>
              </a:lnSpc>
              <a:buNone/>
            </a:pPr>
            <a:endParaRPr lang="en-US" sz="2400" dirty="0"/>
          </a:p>
          <a:p>
            <a:pPr>
              <a:lnSpc>
                <a:spcPct val="80000"/>
              </a:lnSpc>
            </a:pPr>
            <a:r>
              <a:rPr lang="en-US" sz="2400" dirty="0"/>
              <a:t>Management:</a:t>
            </a:r>
          </a:p>
          <a:p>
            <a:pPr lvl="1">
              <a:lnSpc>
                <a:spcPct val="80000"/>
              </a:lnSpc>
            </a:pPr>
            <a:r>
              <a:rPr lang="en-US" sz="2400" dirty="0" smtClean="0">
                <a:solidFill>
                  <a:srgbClr val="FFFF00"/>
                </a:solidFill>
              </a:rPr>
              <a:t>IVIG</a:t>
            </a:r>
            <a:r>
              <a:rPr lang="en-US" sz="2400" dirty="0" smtClean="0"/>
              <a:t> </a:t>
            </a:r>
            <a:r>
              <a:rPr lang="en-US" sz="2400" dirty="0"/>
              <a:t>or </a:t>
            </a:r>
            <a:r>
              <a:rPr lang="en-US" sz="2400" dirty="0" err="1">
                <a:solidFill>
                  <a:srgbClr val="FFFF00"/>
                </a:solidFill>
              </a:rPr>
              <a:t>plasmapharesis</a:t>
            </a:r>
            <a:r>
              <a:rPr lang="en-US" sz="2400" dirty="0"/>
              <a:t> if </a:t>
            </a:r>
            <a:r>
              <a:rPr lang="en-US" sz="2400" dirty="0">
                <a:solidFill>
                  <a:srgbClr val="FF0000"/>
                </a:solidFill>
              </a:rPr>
              <a:t>ventilation</a:t>
            </a:r>
            <a:r>
              <a:rPr lang="en-US" sz="2400" dirty="0"/>
              <a:t> affected, or </a:t>
            </a:r>
            <a:r>
              <a:rPr lang="en-US" sz="2400" dirty="0">
                <a:solidFill>
                  <a:srgbClr val="FF0000"/>
                </a:solidFill>
              </a:rPr>
              <a:t>rapidly worsening</a:t>
            </a:r>
            <a:r>
              <a:rPr lang="en-US" sz="2400" dirty="0"/>
              <a:t> and has </a:t>
            </a:r>
            <a:r>
              <a:rPr lang="en-US" sz="2400" dirty="0">
                <a:solidFill>
                  <a:srgbClr val="FF0000"/>
                </a:solidFill>
              </a:rPr>
              <a:t>not </a:t>
            </a:r>
            <a:r>
              <a:rPr lang="en-US" sz="2400" dirty="0" err="1" smtClean="0">
                <a:solidFill>
                  <a:srgbClr val="FF0000"/>
                </a:solidFill>
              </a:rPr>
              <a:t>nadired</a:t>
            </a:r>
            <a:r>
              <a:rPr lang="en-US" sz="2400" dirty="0" smtClean="0">
                <a:solidFill>
                  <a:srgbClr val="FF0000"/>
                </a:solidFill>
              </a:rPr>
              <a:t> </a:t>
            </a:r>
            <a:endParaRPr lang="en-US" sz="2400" dirty="0">
              <a:solidFill>
                <a:srgbClr val="FF0000"/>
              </a:solidFill>
            </a:endParaRPr>
          </a:p>
          <a:p>
            <a:pPr lvl="1">
              <a:lnSpc>
                <a:spcPct val="80000"/>
              </a:lnSpc>
            </a:pPr>
            <a:r>
              <a:rPr lang="en-US" sz="2400" dirty="0" smtClean="0">
                <a:solidFill>
                  <a:srgbClr val="FFFF00"/>
                </a:solidFill>
              </a:rPr>
              <a:t>OT/PT</a:t>
            </a:r>
          </a:p>
          <a:p>
            <a:pPr lvl="1">
              <a:lnSpc>
                <a:spcPct val="80000"/>
              </a:lnSpc>
              <a:buNone/>
            </a:pPr>
            <a:endParaRPr lang="en-US" sz="2400" dirty="0">
              <a:solidFill>
                <a:srgbClr val="FFFF00"/>
              </a:solidFill>
            </a:endParaRPr>
          </a:p>
          <a:p>
            <a:pPr>
              <a:lnSpc>
                <a:spcPct val="80000"/>
              </a:lnSpc>
            </a:pPr>
            <a:r>
              <a:rPr lang="en-US" sz="2400" dirty="0"/>
              <a:t>Prognosis:</a:t>
            </a:r>
          </a:p>
          <a:p>
            <a:pPr lvl="1">
              <a:lnSpc>
                <a:spcPct val="80000"/>
              </a:lnSpc>
            </a:pPr>
            <a:r>
              <a:rPr lang="en-US" sz="2400" dirty="0"/>
              <a:t>Usually good (~75%), recovery may take weeks to months</a:t>
            </a:r>
          </a:p>
          <a:p>
            <a:pPr lvl="1">
              <a:lnSpc>
                <a:spcPct val="80000"/>
              </a:lnSpc>
            </a:pPr>
            <a:r>
              <a:rPr lang="en-US" sz="2400" dirty="0">
                <a:solidFill>
                  <a:srgbClr val="FFFF00"/>
                </a:solidFill>
              </a:rPr>
              <a:t>Poor prognostic signs</a:t>
            </a:r>
            <a:r>
              <a:rPr lang="en-US" sz="2400" dirty="0"/>
              <a:t>:</a:t>
            </a:r>
          </a:p>
          <a:p>
            <a:pPr lvl="2">
              <a:lnSpc>
                <a:spcPct val="80000"/>
              </a:lnSpc>
            </a:pPr>
            <a:r>
              <a:rPr lang="en-US" sz="2400" dirty="0"/>
              <a:t>rapidly progressive weakness &lt; 7 days</a:t>
            </a:r>
          </a:p>
          <a:p>
            <a:pPr lvl="2">
              <a:lnSpc>
                <a:spcPct val="80000"/>
              </a:lnSpc>
            </a:pPr>
            <a:r>
              <a:rPr lang="en-US" sz="2400" dirty="0"/>
              <a:t>assisted ventilation</a:t>
            </a:r>
          </a:p>
          <a:p>
            <a:pPr lvl="2">
              <a:lnSpc>
                <a:spcPct val="80000"/>
              </a:lnSpc>
            </a:pPr>
            <a:r>
              <a:rPr lang="en-US" sz="2400" dirty="0"/>
              <a:t>Axonal involvement (not just </a:t>
            </a:r>
            <a:r>
              <a:rPr lang="en-US" sz="2400" dirty="0" err="1"/>
              <a:t>demyelination</a:t>
            </a:r>
            <a:r>
              <a:rPr lang="en-US" sz="2400" dirty="0"/>
              <a:t>) – seen on NCVs as decreased amplitudes</a:t>
            </a:r>
          </a:p>
          <a:p>
            <a:pPr>
              <a:lnSpc>
                <a:spcPct val="80000"/>
              </a:lnSpc>
              <a:buFont typeface="Wingdings" pitchFamily="2" charset="2"/>
              <a:buNone/>
            </a:pPr>
            <a:endParaRPr lang="en-US" sz="2400" dirty="0"/>
          </a:p>
        </p:txBody>
      </p:sp>
    </p:spTree>
    <p:custDataLst>
      <p:tags r:id="rId1"/>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sz="2800" dirty="0" smtClean="0">
                <a:solidFill>
                  <a:srgbClr val="00FF00"/>
                </a:solidFill>
              </a:rPr>
              <a:t>B.   Charcot-Marie-Tooth </a:t>
            </a:r>
            <a:r>
              <a:rPr lang="en-US" sz="2800" dirty="0">
                <a:solidFill>
                  <a:srgbClr val="00FF00"/>
                </a:solidFill>
              </a:rPr>
              <a:t>(CMT) Disease</a:t>
            </a:r>
          </a:p>
        </p:txBody>
      </p:sp>
      <p:sp>
        <p:nvSpPr>
          <p:cNvPr id="138243" name="Rectangle 3"/>
          <p:cNvSpPr>
            <a:spLocks noGrp="1" noChangeArrowheads="1"/>
          </p:cNvSpPr>
          <p:nvPr>
            <p:ph type="body" idx="1"/>
          </p:nvPr>
        </p:nvSpPr>
        <p:spPr/>
        <p:txBody>
          <a:bodyPr/>
          <a:lstStyle/>
          <a:p>
            <a:pPr>
              <a:lnSpc>
                <a:spcPct val="80000"/>
              </a:lnSpc>
            </a:pPr>
            <a:r>
              <a:rPr lang="en-US" sz="2400" dirty="0"/>
              <a:t>the </a:t>
            </a:r>
            <a:r>
              <a:rPr lang="en-US" sz="2400" dirty="0">
                <a:solidFill>
                  <a:srgbClr val="FFFF00"/>
                </a:solidFill>
              </a:rPr>
              <a:t>most common</a:t>
            </a:r>
            <a:r>
              <a:rPr lang="en-US" sz="2400" dirty="0"/>
              <a:t> </a:t>
            </a:r>
            <a:r>
              <a:rPr lang="en-US" sz="2400" dirty="0">
                <a:solidFill>
                  <a:srgbClr val="FF0000"/>
                </a:solidFill>
              </a:rPr>
              <a:t>CHRONIC</a:t>
            </a:r>
            <a:r>
              <a:rPr lang="en-US" sz="2400" dirty="0"/>
              <a:t> </a:t>
            </a:r>
            <a:r>
              <a:rPr lang="en-US" sz="2400" dirty="0">
                <a:solidFill>
                  <a:srgbClr val="FFFF00"/>
                </a:solidFill>
              </a:rPr>
              <a:t>neuropathy</a:t>
            </a:r>
            <a:r>
              <a:rPr lang="en-US" sz="2400" dirty="0"/>
              <a:t> in children, slowly progressive over </a:t>
            </a:r>
            <a:r>
              <a:rPr lang="en-US" sz="2400" dirty="0" smtClean="0"/>
              <a:t>decades</a:t>
            </a:r>
          </a:p>
          <a:p>
            <a:pPr>
              <a:lnSpc>
                <a:spcPct val="80000"/>
              </a:lnSpc>
              <a:buNone/>
            </a:pPr>
            <a:endParaRPr lang="en-US" sz="2400" dirty="0"/>
          </a:p>
          <a:p>
            <a:pPr>
              <a:lnSpc>
                <a:spcPct val="80000"/>
              </a:lnSpc>
            </a:pPr>
            <a:r>
              <a:rPr lang="en-US" sz="2400" dirty="0"/>
              <a:t>a </a:t>
            </a:r>
            <a:r>
              <a:rPr lang="en-US" sz="2400" dirty="0">
                <a:solidFill>
                  <a:srgbClr val="FFFF00"/>
                </a:solidFill>
              </a:rPr>
              <a:t>hereditary</a:t>
            </a:r>
            <a:r>
              <a:rPr lang="en-US" sz="2400" dirty="0"/>
              <a:t> sensory motor neuropathy (HSMN</a:t>
            </a:r>
            <a:r>
              <a:rPr lang="en-US" sz="2400" dirty="0" smtClean="0"/>
              <a:t>)</a:t>
            </a:r>
          </a:p>
          <a:p>
            <a:pPr>
              <a:lnSpc>
                <a:spcPct val="80000"/>
              </a:lnSpc>
              <a:buNone/>
            </a:pPr>
            <a:r>
              <a:rPr lang="en-US" sz="2400" dirty="0" smtClean="0"/>
              <a:t> </a:t>
            </a:r>
            <a:endParaRPr lang="en-US" sz="2400" dirty="0"/>
          </a:p>
          <a:p>
            <a:pPr>
              <a:lnSpc>
                <a:spcPct val="80000"/>
              </a:lnSpc>
            </a:pPr>
            <a:r>
              <a:rPr lang="en-US" sz="2400" dirty="0"/>
              <a:t>Initial symptoms noted </a:t>
            </a:r>
            <a:r>
              <a:rPr lang="en-US" sz="2400" dirty="0">
                <a:solidFill>
                  <a:srgbClr val="FFFF00"/>
                </a:solidFill>
              </a:rPr>
              <a:t>&gt; 10 years</a:t>
            </a:r>
            <a:r>
              <a:rPr lang="en-US" sz="2400" dirty="0"/>
              <a:t>: </a:t>
            </a:r>
          </a:p>
          <a:p>
            <a:pPr lvl="1">
              <a:lnSpc>
                <a:spcPct val="80000"/>
              </a:lnSpc>
            </a:pPr>
            <a:r>
              <a:rPr lang="en-US" sz="2400" dirty="0" smtClean="0">
                <a:solidFill>
                  <a:srgbClr val="FFFF00"/>
                </a:solidFill>
              </a:rPr>
              <a:t>“</a:t>
            </a:r>
            <a:r>
              <a:rPr lang="en-US" sz="2400" dirty="0" err="1" smtClean="0">
                <a:solidFill>
                  <a:srgbClr val="FFFF00"/>
                </a:solidFill>
              </a:rPr>
              <a:t>pes</a:t>
            </a:r>
            <a:r>
              <a:rPr lang="en-US" sz="2400" dirty="0" smtClean="0">
                <a:solidFill>
                  <a:srgbClr val="FFFF00"/>
                </a:solidFill>
              </a:rPr>
              <a:t> </a:t>
            </a:r>
            <a:r>
              <a:rPr lang="en-US" sz="2400" dirty="0" err="1" smtClean="0">
                <a:solidFill>
                  <a:srgbClr val="FFFF00"/>
                </a:solidFill>
              </a:rPr>
              <a:t>cavus</a:t>
            </a:r>
            <a:r>
              <a:rPr lang="en-US" sz="2400" dirty="0" smtClean="0">
                <a:solidFill>
                  <a:srgbClr val="FFFF00"/>
                </a:solidFill>
              </a:rPr>
              <a:t>” </a:t>
            </a:r>
            <a:r>
              <a:rPr lang="en-US" sz="2400" dirty="0" smtClean="0"/>
              <a:t>– high pedal arches</a:t>
            </a:r>
            <a:endParaRPr lang="en-US" sz="2400" dirty="0"/>
          </a:p>
          <a:p>
            <a:pPr lvl="1">
              <a:lnSpc>
                <a:spcPct val="80000"/>
              </a:lnSpc>
            </a:pPr>
            <a:r>
              <a:rPr lang="en-US" sz="2400" dirty="0" smtClean="0">
                <a:solidFill>
                  <a:srgbClr val="FFFF00"/>
                </a:solidFill>
              </a:rPr>
              <a:t>“champagne glass deformity” </a:t>
            </a:r>
            <a:r>
              <a:rPr lang="en-US" sz="2400" dirty="0" smtClean="0"/>
              <a:t>- muscle </a:t>
            </a:r>
            <a:r>
              <a:rPr lang="en-US" sz="2400" dirty="0"/>
              <a:t>atrophy below the knees </a:t>
            </a:r>
          </a:p>
          <a:p>
            <a:pPr lvl="1">
              <a:lnSpc>
                <a:spcPct val="80000"/>
              </a:lnSpc>
            </a:pPr>
            <a:r>
              <a:rPr lang="en-US" sz="2400" dirty="0" smtClean="0">
                <a:solidFill>
                  <a:srgbClr val="FFFF00"/>
                </a:solidFill>
              </a:rPr>
              <a:t>bilateral </a:t>
            </a:r>
            <a:r>
              <a:rPr lang="en-US" sz="2400" dirty="0">
                <a:solidFill>
                  <a:srgbClr val="FFFF00"/>
                </a:solidFill>
              </a:rPr>
              <a:t>foot drops</a:t>
            </a:r>
            <a:r>
              <a:rPr lang="en-US" sz="2400" dirty="0"/>
              <a:t> </a:t>
            </a:r>
            <a:r>
              <a:rPr lang="en-US" sz="2400" dirty="0" smtClean="0"/>
              <a:t>- slaps </a:t>
            </a:r>
            <a:r>
              <a:rPr lang="en-US" sz="2400" dirty="0"/>
              <a:t>feet when </a:t>
            </a:r>
            <a:r>
              <a:rPr lang="en-US" sz="2400" dirty="0" smtClean="0"/>
              <a:t>walks, difficult to heel walk, tend to toe walk</a:t>
            </a:r>
            <a:endParaRPr lang="en-US" sz="2400" dirty="0"/>
          </a:p>
          <a:p>
            <a:pPr lvl="1">
              <a:lnSpc>
                <a:spcPct val="80000"/>
              </a:lnSpc>
            </a:pPr>
            <a:r>
              <a:rPr lang="en-US" sz="2400" dirty="0" smtClean="0">
                <a:solidFill>
                  <a:srgbClr val="FFFF00"/>
                </a:solidFill>
              </a:rPr>
              <a:t>poor or absent reflexes</a:t>
            </a:r>
            <a:r>
              <a:rPr lang="en-US" sz="2400" dirty="0" smtClean="0"/>
              <a:t>  </a:t>
            </a:r>
            <a:endParaRPr lang="en-US" sz="2400" dirty="0">
              <a:solidFill>
                <a:srgbClr val="FFFF00"/>
              </a:solidFill>
            </a:endParaRPr>
          </a:p>
          <a:p>
            <a:pPr>
              <a:lnSpc>
                <a:spcPct val="80000"/>
              </a:lnSpc>
            </a:pPr>
            <a:endParaRPr lang="en-US" sz="2400" dirty="0"/>
          </a:p>
        </p:txBody>
      </p:sp>
      <p:grpSp>
        <p:nvGrpSpPr>
          <p:cNvPr id="4" name="Group 3"/>
          <p:cNvGrpSpPr/>
          <p:nvPr/>
        </p:nvGrpSpPr>
        <p:grpSpPr>
          <a:xfrm>
            <a:off x="8001000" y="2057400"/>
            <a:ext cx="914400" cy="1790913"/>
            <a:chOff x="8001000" y="4343400"/>
            <a:chExt cx="914400" cy="1790913"/>
          </a:xfrm>
        </p:grpSpPr>
        <p:pic>
          <p:nvPicPr>
            <p:cNvPr id="5" name="Picture 4" descr="http://www.accesshealth.com.au/sample/107/117/_541.jpg"/>
            <p:cNvPicPr>
              <a:picLocks noChangeAspect="1" noChangeArrowheads="1"/>
            </p:cNvPicPr>
            <p:nvPr/>
          </p:nvPicPr>
          <p:blipFill>
            <a:blip r:embed="rId4" cstate="print"/>
            <a:srcRect/>
            <a:stretch>
              <a:fillRect/>
            </a:stretch>
          </p:blipFill>
          <p:spPr bwMode="auto">
            <a:xfrm>
              <a:off x="8153400" y="4343400"/>
              <a:ext cx="533400" cy="1790913"/>
            </a:xfrm>
            <a:prstGeom prst="rect">
              <a:avLst/>
            </a:prstGeom>
            <a:noFill/>
          </p:spPr>
        </p:pic>
        <p:sp>
          <p:nvSpPr>
            <p:cNvPr id="6" name="Multiply 5"/>
            <p:cNvSpPr/>
            <p:nvPr/>
          </p:nvSpPr>
          <p:spPr bwMode="auto">
            <a:xfrm>
              <a:off x="8001000" y="5105400"/>
              <a:ext cx="914400" cy="914400"/>
            </a:xfrm>
            <a:prstGeom prst="mathMultiply">
              <a:avLst/>
            </a:prstGeom>
            <a:solidFill>
              <a:srgbClr val="FF00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sng" strike="noStrike" cap="none" normalizeH="0" baseline="0" smtClean="0">
                <a:ln>
                  <a:noFill/>
                </a:ln>
                <a:solidFill>
                  <a:schemeClr val="tx1"/>
                </a:solidFill>
                <a:effectLst/>
                <a:latin typeface="Arial" charset="0"/>
              </a:endParaRPr>
            </a:p>
          </p:txBody>
        </p:sp>
      </p:grpSp>
    </p:spTree>
    <p:custDataLst>
      <p:tags r:id="rId1"/>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7" name="Picture 5" descr="3466-250px-charcot-marie-tooth---foot-charcot-marie-tooth-disease"/>
          <p:cNvPicPr>
            <a:picLocks noChangeAspect="1" noChangeArrowheads="1"/>
          </p:cNvPicPr>
          <p:nvPr/>
        </p:nvPicPr>
        <p:blipFill>
          <a:blip r:embed="rId4" cstate="print"/>
          <a:srcRect/>
          <a:stretch>
            <a:fillRect/>
          </a:stretch>
        </p:blipFill>
        <p:spPr bwMode="auto">
          <a:xfrm>
            <a:off x="5638800" y="4267200"/>
            <a:ext cx="2381250" cy="1447800"/>
          </a:xfrm>
          <a:prstGeom prst="rect">
            <a:avLst/>
          </a:prstGeom>
          <a:noFill/>
        </p:spPr>
      </p:pic>
      <p:pic>
        <p:nvPicPr>
          <p:cNvPr id="146439" name="Picture 7" descr="cmt3">
            <a:hlinkClick r:id="rId5"/>
          </p:cNvPr>
          <p:cNvPicPr>
            <a:picLocks noChangeAspect="1" noChangeArrowheads="1"/>
          </p:cNvPicPr>
          <p:nvPr/>
        </p:nvPicPr>
        <p:blipFill>
          <a:blip r:embed="rId6" cstate="print"/>
          <a:srcRect/>
          <a:stretch>
            <a:fillRect/>
          </a:stretch>
        </p:blipFill>
        <p:spPr bwMode="auto">
          <a:xfrm>
            <a:off x="685800" y="2895600"/>
            <a:ext cx="3657600" cy="3243263"/>
          </a:xfrm>
          <a:prstGeom prst="rect">
            <a:avLst/>
          </a:prstGeom>
          <a:noFill/>
        </p:spPr>
      </p:pic>
      <p:sp>
        <p:nvSpPr>
          <p:cNvPr id="146440" name="Text Box 8"/>
          <p:cNvSpPr txBox="1">
            <a:spLocks noChangeArrowheads="1"/>
          </p:cNvSpPr>
          <p:nvPr/>
        </p:nvSpPr>
        <p:spPr bwMode="auto">
          <a:xfrm>
            <a:off x="685800" y="381000"/>
            <a:ext cx="955675" cy="519113"/>
          </a:xfrm>
          <a:prstGeom prst="rect">
            <a:avLst/>
          </a:prstGeom>
          <a:noFill/>
          <a:ln w="12700" cap="sq">
            <a:noFill/>
            <a:miter lim="800000"/>
            <a:headEnd type="none" w="sm" len="sm"/>
            <a:tailEnd type="none" w="sm" len="sm"/>
          </a:ln>
          <a:effectLst/>
        </p:spPr>
        <p:txBody>
          <a:bodyPr wrap="none">
            <a:spAutoFit/>
          </a:bodyPr>
          <a:lstStyle/>
          <a:p>
            <a:r>
              <a:rPr lang="en-US" sz="2800" u="none">
                <a:solidFill>
                  <a:srgbClr val="FFFF00"/>
                </a:solidFill>
              </a:rPr>
              <a:t>CMT</a:t>
            </a:r>
          </a:p>
        </p:txBody>
      </p:sp>
      <p:sp>
        <p:nvSpPr>
          <p:cNvPr id="146441" name="Text Box 9"/>
          <p:cNvSpPr txBox="1">
            <a:spLocks noChangeArrowheads="1"/>
          </p:cNvSpPr>
          <p:nvPr/>
        </p:nvSpPr>
        <p:spPr bwMode="auto">
          <a:xfrm>
            <a:off x="152400" y="1295400"/>
            <a:ext cx="5163593" cy="1384995"/>
          </a:xfrm>
          <a:prstGeom prst="rect">
            <a:avLst/>
          </a:prstGeom>
          <a:noFill/>
          <a:ln w="12700" cap="sq">
            <a:noFill/>
            <a:miter lim="800000"/>
            <a:headEnd type="none" w="sm" len="sm"/>
            <a:tailEnd type="none" w="sm" len="sm"/>
          </a:ln>
          <a:effectLst/>
        </p:spPr>
        <p:txBody>
          <a:bodyPr wrap="none">
            <a:spAutoFit/>
          </a:bodyPr>
          <a:lstStyle/>
          <a:p>
            <a:r>
              <a:rPr lang="en-US" sz="2800" u="none" dirty="0" smtClean="0">
                <a:solidFill>
                  <a:srgbClr val="FF0000"/>
                </a:solidFill>
              </a:rPr>
              <a:t>“Champagne-Glass Deformity”:</a:t>
            </a:r>
            <a:endParaRPr lang="en-US" sz="2800" u="none" dirty="0">
              <a:solidFill>
                <a:srgbClr val="FF0000"/>
              </a:solidFill>
            </a:endParaRPr>
          </a:p>
          <a:p>
            <a:r>
              <a:rPr lang="en-US" sz="2800" u="none" dirty="0"/>
              <a:t>  Distal Muscular Atrophy of </a:t>
            </a:r>
          </a:p>
          <a:p>
            <a:r>
              <a:rPr lang="en-US" sz="2800" u="none" dirty="0"/>
              <a:t>        Lower </a:t>
            </a:r>
            <a:r>
              <a:rPr lang="en-US" sz="2800" u="none" dirty="0" smtClean="0"/>
              <a:t>Extremities </a:t>
            </a:r>
            <a:endParaRPr lang="en-US" sz="2800" u="none" dirty="0"/>
          </a:p>
        </p:txBody>
      </p:sp>
      <p:sp>
        <p:nvSpPr>
          <p:cNvPr id="146442" name="Text Box 10"/>
          <p:cNvSpPr txBox="1">
            <a:spLocks noChangeArrowheads="1"/>
          </p:cNvSpPr>
          <p:nvPr/>
        </p:nvSpPr>
        <p:spPr bwMode="auto">
          <a:xfrm>
            <a:off x="5638800" y="2743200"/>
            <a:ext cx="2542684" cy="1384995"/>
          </a:xfrm>
          <a:prstGeom prst="rect">
            <a:avLst/>
          </a:prstGeom>
          <a:noFill/>
          <a:ln w="12700" cap="sq">
            <a:noFill/>
            <a:miter lim="800000"/>
            <a:headEnd type="none" w="sm" len="sm"/>
            <a:tailEnd type="none" w="sm" len="sm"/>
          </a:ln>
          <a:effectLst/>
        </p:spPr>
        <p:txBody>
          <a:bodyPr wrap="none">
            <a:spAutoFit/>
          </a:bodyPr>
          <a:lstStyle/>
          <a:p>
            <a:r>
              <a:rPr lang="en-US" sz="2800" u="none" dirty="0"/>
              <a:t> High Arched</a:t>
            </a:r>
          </a:p>
          <a:p>
            <a:r>
              <a:rPr lang="en-US" sz="2800" u="none" dirty="0"/>
              <a:t>Foot </a:t>
            </a:r>
            <a:r>
              <a:rPr lang="en-US" sz="2800" u="none" dirty="0" smtClean="0"/>
              <a:t>Deformity</a:t>
            </a:r>
          </a:p>
          <a:p>
            <a:r>
              <a:rPr lang="en-US" sz="2800" u="none" dirty="0" smtClean="0"/>
              <a:t>  </a:t>
            </a:r>
            <a:r>
              <a:rPr lang="en-US" sz="2800" u="none" dirty="0" smtClean="0">
                <a:solidFill>
                  <a:srgbClr val="FF0000"/>
                </a:solidFill>
              </a:rPr>
              <a:t>“</a:t>
            </a:r>
            <a:r>
              <a:rPr lang="en-US" sz="2800" u="none" dirty="0" err="1" smtClean="0">
                <a:solidFill>
                  <a:srgbClr val="FF0000"/>
                </a:solidFill>
              </a:rPr>
              <a:t>Pes</a:t>
            </a:r>
            <a:r>
              <a:rPr lang="en-US" sz="2800" u="none" dirty="0" smtClean="0">
                <a:solidFill>
                  <a:srgbClr val="FF0000"/>
                </a:solidFill>
              </a:rPr>
              <a:t> </a:t>
            </a:r>
            <a:r>
              <a:rPr lang="en-US" sz="2800" u="none" dirty="0" err="1" smtClean="0">
                <a:solidFill>
                  <a:srgbClr val="FF0000"/>
                </a:solidFill>
              </a:rPr>
              <a:t>Cavus</a:t>
            </a:r>
            <a:r>
              <a:rPr lang="en-US" sz="2800" u="none" dirty="0" smtClean="0">
                <a:solidFill>
                  <a:srgbClr val="FF0000"/>
                </a:solidFill>
              </a:rPr>
              <a:t>”</a:t>
            </a:r>
            <a:endParaRPr lang="en-US" sz="2800" u="none" dirty="0">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idx="1"/>
          </p:nvPr>
        </p:nvSpPr>
        <p:spPr>
          <a:xfrm>
            <a:off x="381000" y="685800"/>
            <a:ext cx="8229600" cy="4411663"/>
          </a:xfrm>
        </p:spPr>
        <p:txBody>
          <a:bodyPr/>
          <a:lstStyle/>
          <a:p>
            <a:pPr>
              <a:lnSpc>
                <a:spcPct val="80000"/>
              </a:lnSpc>
            </a:pPr>
            <a:r>
              <a:rPr lang="en-US" sz="2400" dirty="0"/>
              <a:t>Diagnosis of </a:t>
            </a:r>
            <a:r>
              <a:rPr lang="en-US" sz="2400" dirty="0">
                <a:solidFill>
                  <a:srgbClr val="FFFF00"/>
                </a:solidFill>
              </a:rPr>
              <a:t>CMT</a:t>
            </a:r>
            <a:r>
              <a:rPr lang="en-US" sz="2400" dirty="0"/>
              <a:t>:</a:t>
            </a:r>
          </a:p>
          <a:p>
            <a:pPr lvl="1">
              <a:lnSpc>
                <a:spcPct val="80000"/>
              </a:lnSpc>
            </a:pPr>
            <a:r>
              <a:rPr lang="en-US" sz="2400" dirty="0">
                <a:solidFill>
                  <a:srgbClr val="FFFF00"/>
                </a:solidFill>
              </a:rPr>
              <a:t>NCVs</a:t>
            </a:r>
            <a:r>
              <a:rPr lang="en-US" sz="2400" dirty="0"/>
              <a:t> </a:t>
            </a:r>
            <a:r>
              <a:rPr lang="en-US" sz="2400" dirty="0" smtClean="0"/>
              <a:t>abnormal</a:t>
            </a:r>
            <a:endParaRPr lang="en-US" sz="2400" dirty="0"/>
          </a:p>
          <a:p>
            <a:pPr lvl="2">
              <a:lnSpc>
                <a:spcPct val="80000"/>
              </a:lnSpc>
            </a:pPr>
            <a:r>
              <a:rPr lang="en-US" sz="2400" dirty="0">
                <a:solidFill>
                  <a:srgbClr val="FFFF00"/>
                </a:solidFill>
              </a:rPr>
              <a:t>Conduction</a:t>
            </a:r>
            <a:r>
              <a:rPr lang="en-US" sz="2400" dirty="0"/>
              <a:t> </a:t>
            </a:r>
            <a:r>
              <a:rPr lang="en-US" sz="2400" dirty="0">
                <a:solidFill>
                  <a:srgbClr val="FFFF00"/>
                </a:solidFill>
              </a:rPr>
              <a:t>slowing</a:t>
            </a:r>
            <a:r>
              <a:rPr lang="en-US" sz="2400" dirty="0"/>
              <a:t> for </a:t>
            </a:r>
            <a:r>
              <a:rPr lang="en-US" sz="2400" dirty="0" err="1">
                <a:solidFill>
                  <a:srgbClr val="FFFF00"/>
                </a:solidFill>
              </a:rPr>
              <a:t>demyelinating</a:t>
            </a:r>
            <a:r>
              <a:rPr lang="en-US" sz="2400" dirty="0"/>
              <a:t> type </a:t>
            </a:r>
          </a:p>
          <a:p>
            <a:pPr lvl="2">
              <a:lnSpc>
                <a:spcPct val="80000"/>
              </a:lnSpc>
            </a:pPr>
            <a:r>
              <a:rPr lang="en-US" sz="2400" dirty="0">
                <a:solidFill>
                  <a:srgbClr val="FFFF00"/>
                </a:solidFill>
              </a:rPr>
              <a:t>Decreased amplitudes</a:t>
            </a:r>
            <a:r>
              <a:rPr lang="en-US" sz="2400" dirty="0"/>
              <a:t> for </a:t>
            </a:r>
            <a:r>
              <a:rPr lang="en-US" sz="2400" dirty="0">
                <a:solidFill>
                  <a:srgbClr val="FFFF00"/>
                </a:solidFill>
              </a:rPr>
              <a:t>axonal</a:t>
            </a:r>
            <a:r>
              <a:rPr lang="en-US" sz="2400" dirty="0"/>
              <a:t> </a:t>
            </a:r>
            <a:r>
              <a:rPr lang="en-US" sz="2400" dirty="0" smtClean="0"/>
              <a:t>type</a:t>
            </a:r>
          </a:p>
          <a:p>
            <a:pPr lvl="2">
              <a:lnSpc>
                <a:spcPct val="80000"/>
              </a:lnSpc>
              <a:buNone/>
            </a:pPr>
            <a:endParaRPr lang="en-US" sz="2400" dirty="0"/>
          </a:p>
          <a:p>
            <a:pPr lvl="1">
              <a:lnSpc>
                <a:spcPct val="80000"/>
              </a:lnSpc>
            </a:pPr>
            <a:r>
              <a:rPr lang="en-US" sz="2400" dirty="0" smtClean="0">
                <a:solidFill>
                  <a:srgbClr val="FFFF00"/>
                </a:solidFill>
              </a:rPr>
              <a:t>Genetic </a:t>
            </a:r>
            <a:r>
              <a:rPr lang="en-US" sz="2400" dirty="0">
                <a:solidFill>
                  <a:srgbClr val="FFFF00"/>
                </a:solidFill>
              </a:rPr>
              <a:t>testing</a:t>
            </a:r>
            <a:endParaRPr lang="en-US" sz="2400" dirty="0"/>
          </a:p>
          <a:p>
            <a:pPr lvl="3">
              <a:lnSpc>
                <a:spcPct val="80000"/>
              </a:lnSpc>
            </a:pPr>
            <a:r>
              <a:rPr lang="en-US" sz="2400" dirty="0" err="1" smtClean="0">
                <a:solidFill>
                  <a:srgbClr val="FFFF00"/>
                </a:solidFill>
              </a:rPr>
              <a:t>Autosomal</a:t>
            </a:r>
            <a:r>
              <a:rPr lang="en-US" sz="2400" dirty="0" smtClean="0">
                <a:solidFill>
                  <a:srgbClr val="FFFF00"/>
                </a:solidFill>
              </a:rPr>
              <a:t> </a:t>
            </a:r>
            <a:r>
              <a:rPr lang="en-US" sz="2400" dirty="0">
                <a:solidFill>
                  <a:srgbClr val="FFFF00"/>
                </a:solidFill>
              </a:rPr>
              <a:t>dominant</a:t>
            </a:r>
          </a:p>
          <a:p>
            <a:pPr lvl="3">
              <a:lnSpc>
                <a:spcPct val="80000"/>
              </a:lnSpc>
            </a:pPr>
            <a:r>
              <a:rPr lang="en-US" sz="2400" dirty="0" smtClean="0"/>
              <a:t>peripheral </a:t>
            </a:r>
            <a:r>
              <a:rPr lang="en-US" sz="2400" dirty="0"/>
              <a:t>myelin protein 22 (</a:t>
            </a:r>
            <a:r>
              <a:rPr lang="en-US" sz="2400" dirty="0">
                <a:solidFill>
                  <a:srgbClr val="FFFF00"/>
                </a:solidFill>
              </a:rPr>
              <a:t>PMP22</a:t>
            </a:r>
            <a:r>
              <a:rPr lang="en-US" sz="2400" dirty="0" smtClean="0"/>
              <a:t>) mutation</a:t>
            </a:r>
            <a:endParaRPr lang="en-US" sz="2400" dirty="0"/>
          </a:p>
          <a:p>
            <a:pPr lvl="1">
              <a:lnSpc>
                <a:spcPct val="80000"/>
              </a:lnSpc>
              <a:buFont typeface="Wingdings" pitchFamily="2" charset="2"/>
              <a:buNone/>
            </a:pPr>
            <a:endParaRPr lang="en-US" sz="2400" dirty="0"/>
          </a:p>
          <a:p>
            <a:pPr>
              <a:lnSpc>
                <a:spcPct val="80000"/>
              </a:lnSpc>
            </a:pPr>
            <a:r>
              <a:rPr lang="en-US" sz="2400" dirty="0"/>
              <a:t>Management:</a:t>
            </a:r>
          </a:p>
          <a:p>
            <a:pPr lvl="1">
              <a:lnSpc>
                <a:spcPct val="80000"/>
              </a:lnSpc>
            </a:pPr>
            <a:r>
              <a:rPr lang="en-US" sz="2400" dirty="0"/>
              <a:t>OT/PT</a:t>
            </a:r>
          </a:p>
          <a:p>
            <a:pPr lvl="1">
              <a:lnSpc>
                <a:spcPct val="80000"/>
              </a:lnSpc>
            </a:pPr>
            <a:r>
              <a:rPr lang="en-US" sz="2400" dirty="0"/>
              <a:t>Bracing for the foot drop improves gait</a:t>
            </a:r>
          </a:p>
          <a:p>
            <a:pPr lvl="1">
              <a:lnSpc>
                <a:spcPct val="80000"/>
              </a:lnSpc>
            </a:pPr>
            <a:r>
              <a:rPr lang="en-US" sz="2400" dirty="0"/>
              <a:t>Relatively rare to need a wheelchair later in life</a:t>
            </a:r>
          </a:p>
          <a:p>
            <a:pPr lvl="1">
              <a:lnSpc>
                <a:spcPct val="80000"/>
              </a:lnSpc>
            </a:pPr>
            <a:endParaRPr lang="en-US" sz="2400" dirty="0"/>
          </a:p>
          <a:p>
            <a:pPr>
              <a:lnSpc>
                <a:spcPct val="80000"/>
              </a:lnSpc>
            </a:pPr>
            <a:endParaRPr lang="en-US" sz="2400" dirty="0"/>
          </a:p>
        </p:txBody>
      </p:sp>
    </p:spTree>
    <p:custDataLst>
      <p:tags r:id="rId1"/>
    </p:custData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28.104.8.50/courses/neuro/SClinic/Weakness/lmn98.JPG"/>
          <p:cNvPicPr>
            <a:picLocks noChangeAspect="1" noChangeArrowheads="1"/>
          </p:cNvPicPr>
          <p:nvPr/>
        </p:nvPicPr>
        <p:blipFill>
          <a:blip r:embed="rId4" cstate="print"/>
          <a:srcRect/>
          <a:stretch>
            <a:fillRect/>
          </a:stretch>
        </p:blipFill>
        <p:spPr bwMode="auto">
          <a:xfrm>
            <a:off x="609600" y="685800"/>
            <a:ext cx="7239000" cy="2714625"/>
          </a:xfrm>
          <a:prstGeom prst="rect">
            <a:avLst/>
          </a:prstGeom>
          <a:noFill/>
        </p:spPr>
      </p:pic>
      <p:sp>
        <p:nvSpPr>
          <p:cNvPr id="4" name="TextBox 3"/>
          <p:cNvSpPr txBox="1"/>
          <p:nvPr/>
        </p:nvSpPr>
        <p:spPr>
          <a:xfrm>
            <a:off x="745547" y="3687901"/>
            <a:ext cx="8398453" cy="3724096"/>
          </a:xfrm>
          <a:prstGeom prst="rect">
            <a:avLst/>
          </a:prstGeom>
          <a:noFill/>
        </p:spPr>
        <p:txBody>
          <a:bodyPr wrap="none" rtlCol="0">
            <a:spAutoFit/>
          </a:bodyPr>
          <a:lstStyle/>
          <a:p>
            <a:pPr marL="742950" indent="-742950">
              <a:buAutoNum type="arabicPeriod"/>
            </a:pPr>
            <a:r>
              <a:rPr lang="en-US" u="none" dirty="0" smtClean="0"/>
              <a:t>Anterior horn cell</a:t>
            </a:r>
          </a:p>
          <a:p>
            <a:pPr marL="742950" indent="-742950">
              <a:buAutoNum type="arabicPeriod"/>
            </a:pPr>
            <a:r>
              <a:rPr lang="en-US" u="none" dirty="0" smtClean="0"/>
              <a:t>Peripheral nerve</a:t>
            </a:r>
          </a:p>
          <a:p>
            <a:pPr marL="742950" indent="-742950">
              <a:buAutoNum type="arabicPeriod"/>
            </a:pPr>
            <a:r>
              <a:rPr lang="en-US" u="none" dirty="0" smtClean="0">
                <a:solidFill>
                  <a:srgbClr val="FF0000"/>
                </a:solidFill>
              </a:rPr>
              <a:t>NEUROMUSCULAR JUNCTION</a:t>
            </a:r>
          </a:p>
          <a:p>
            <a:pPr lvl="1">
              <a:lnSpc>
                <a:spcPct val="90000"/>
              </a:lnSpc>
            </a:pPr>
            <a:r>
              <a:rPr lang="en-US" sz="2000" u="none" dirty="0" smtClean="0"/>
              <a:t>     A.   Myasthenia Gravis (autoimmune or genetic)</a:t>
            </a:r>
          </a:p>
          <a:p>
            <a:pPr lvl="1">
              <a:lnSpc>
                <a:spcPct val="90000"/>
              </a:lnSpc>
            </a:pPr>
            <a:r>
              <a:rPr lang="en-US" sz="2000" u="none" dirty="0" smtClean="0"/>
              <a:t>     B.   Infant botulism (acquired)</a:t>
            </a:r>
            <a:endParaRPr lang="en-US" sz="2000" u="none" dirty="0" smtClean="0">
              <a:solidFill>
                <a:srgbClr val="FF0000"/>
              </a:solidFill>
            </a:endParaRPr>
          </a:p>
          <a:p>
            <a:pPr marL="742950" indent="-742950">
              <a:buAutoNum type="arabicPeriod"/>
            </a:pPr>
            <a:r>
              <a:rPr lang="en-US" u="none" dirty="0" smtClean="0"/>
              <a:t>Muscle</a:t>
            </a:r>
          </a:p>
          <a:p>
            <a:pPr marL="742950" indent="-742950">
              <a:buAutoNum type="arabicPeriod"/>
            </a:pPr>
            <a:endParaRPr lang="en-US" u="none" dirty="0"/>
          </a:p>
        </p:txBody>
      </p:sp>
      <p:sp>
        <p:nvSpPr>
          <p:cNvPr id="6" name="TextBox 5"/>
          <p:cNvSpPr txBox="1"/>
          <p:nvPr/>
        </p:nvSpPr>
        <p:spPr>
          <a:xfrm>
            <a:off x="6629400" y="838200"/>
            <a:ext cx="914033" cy="584775"/>
          </a:xfrm>
          <a:prstGeom prst="rect">
            <a:avLst/>
          </a:prstGeom>
          <a:noFill/>
        </p:spPr>
        <p:txBody>
          <a:bodyPr wrap="none" rtlCol="0">
            <a:spAutoFit/>
          </a:bodyPr>
          <a:lstStyle/>
          <a:p>
            <a:r>
              <a:rPr lang="en-US" sz="3200" u="none" dirty="0" smtClean="0">
                <a:solidFill>
                  <a:schemeClr val="bg1"/>
                </a:solidFill>
              </a:rPr>
              <a:t>skin</a:t>
            </a:r>
            <a:endParaRPr lang="en-US" sz="3200" u="none" dirty="0">
              <a:solidFill>
                <a:schemeClr val="bg1"/>
              </a:solidFill>
            </a:endParaRPr>
          </a:p>
        </p:txBody>
      </p:sp>
      <p:sp>
        <p:nvSpPr>
          <p:cNvPr id="9" name="Up Arrow 8"/>
          <p:cNvSpPr/>
          <p:nvPr/>
        </p:nvSpPr>
        <p:spPr bwMode="auto">
          <a:xfrm>
            <a:off x="6629400" y="2667000"/>
            <a:ext cx="228600" cy="685800"/>
          </a:xfrm>
          <a:prstGeom prst="upArrow">
            <a:avLst/>
          </a:prstGeom>
          <a:solidFill>
            <a:srgbClr val="FF00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sng" strike="noStrike" cap="none" normalizeH="0" baseline="0" smtClean="0">
              <a:ln>
                <a:noFill/>
              </a:ln>
              <a:solidFill>
                <a:schemeClr val="tx1"/>
              </a:solidFill>
              <a:effectLst/>
              <a:latin typeface="Arial" charset="0"/>
            </a:endParaRPr>
          </a:p>
        </p:txBody>
      </p:sp>
      <p:sp>
        <p:nvSpPr>
          <p:cNvPr id="8" name="Up Arrow 7"/>
          <p:cNvSpPr/>
          <p:nvPr/>
        </p:nvSpPr>
        <p:spPr bwMode="auto">
          <a:xfrm>
            <a:off x="7010400" y="2514600"/>
            <a:ext cx="228600" cy="685800"/>
          </a:xfrm>
          <a:prstGeom prst="upArrow">
            <a:avLst/>
          </a:prstGeom>
          <a:solidFill>
            <a:srgbClr val="FF00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sng" strike="noStrike" cap="none" normalizeH="0" baseline="0" smtClean="0">
              <a:ln>
                <a:noFill/>
              </a:ln>
              <a:solidFill>
                <a:schemeClr val="tx1"/>
              </a:solidFill>
              <a:effectLst/>
              <a:latin typeface="Arial" charset="0"/>
            </a:endParaRPr>
          </a:p>
        </p:txBody>
      </p:sp>
      <p:sp>
        <p:nvSpPr>
          <p:cNvPr id="10" name="Up Arrow 9"/>
          <p:cNvSpPr/>
          <p:nvPr/>
        </p:nvSpPr>
        <p:spPr bwMode="auto">
          <a:xfrm>
            <a:off x="6096000" y="2362200"/>
            <a:ext cx="228600" cy="685800"/>
          </a:xfrm>
          <a:prstGeom prst="upArrow">
            <a:avLst/>
          </a:prstGeom>
          <a:solidFill>
            <a:srgbClr val="FF00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sng" strike="noStrike" cap="none" normalizeH="0" baseline="0" smtClean="0">
              <a:ln>
                <a:noFill/>
              </a:ln>
              <a:solidFill>
                <a:schemeClr val="tx1"/>
              </a:solidFill>
              <a:effectLst/>
              <a:latin typeface="Arial" charset="0"/>
            </a:endParaRPr>
          </a:p>
        </p:txBody>
      </p:sp>
    </p:spTree>
    <p:custDataLst>
      <p:tags r:id="rId1"/>
    </p:custData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28600" y="-457200"/>
            <a:ext cx="7543800" cy="1295400"/>
          </a:xfrm>
        </p:spPr>
        <p:txBody>
          <a:bodyPr/>
          <a:lstStyle/>
          <a:p>
            <a:r>
              <a:rPr lang="en-US" sz="2800" dirty="0" smtClean="0">
                <a:solidFill>
                  <a:srgbClr val="00FF00"/>
                </a:solidFill>
              </a:rPr>
              <a:t>A.   Myasthenia </a:t>
            </a:r>
            <a:r>
              <a:rPr lang="en-US" sz="2800" dirty="0">
                <a:solidFill>
                  <a:srgbClr val="00FF00"/>
                </a:solidFill>
              </a:rPr>
              <a:t>Gravis (MG</a:t>
            </a:r>
            <a:r>
              <a:rPr lang="en-US" sz="2800" dirty="0" smtClean="0">
                <a:solidFill>
                  <a:srgbClr val="00FF00"/>
                </a:solidFill>
              </a:rPr>
              <a:t>) – 3 forms</a:t>
            </a:r>
            <a:endParaRPr lang="en-US" sz="2800" dirty="0">
              <a:solidFill>
                <a:srgbClr val="00FF00"/>
              </a:solidFill>
            </a:endParaRPr>
          </a:p>
        </p:txBody>
      </p:sp>
      <p:sp>
        <p:nvSpPr>
          <p:cNvPr id="132099" name="Rectangle 3"/>
          <p:cNvSpPr>
            <a:spLocks noGrp="1" noChangeArrowheads="1"/>
          </p:cNvSpPr>
          <p:nvPr>
            <p:ph type="body" idx="1"/>
          </p:nvPr>
        </p:nvSpPr>
        <p:spPr>
          <a:xfrm>
            <a:off x="-76200" y="990600"/>
            <a:ext cx="9220200" cy="6248400"/>
          </a:xfrm>
        </p:spPr>
        <p:txBody>
          <a:bodyPr/>
          <a:lstStyle/>
          <a:p>
            <a:pPr lvl="1">
              <a:lnSpc>
                <a:spcPct val="80000"/>
              </a:lnSpc>
            </a:pPr>
            <a:endParaRPr lang="en-US" sz="2400" dirty="0" smtClean="0">
              <a:solidFill>
                <a:srgbClr val="00FF00"/>
              </a:solidFill>
            </a:endParaRPr>
          </a:p>
          <a:p>
            <a:pPr lvl="1">
              <a:lnSpc>
                <a:spcPct val="80000"/>
              </a:lnSpc>
            </a:pPr>
            <a:r>
              <a:rPr lang="en-US" sz="2400" dirty="0" smtClean="0">
                <a:solidFill>
                  <a:srgbClr val="00FF00"/>
                </a:solidFill>
              </a:rPr>
              <a:t>Neonatal</a:t>
            </a:r>
            <a:endParaRPr lang="en-US" sz="2400" dirty="0"/>
          </a:p>
          <a:p>
            <a:pPr lvl="2">
              <a:lnSpc>
                <a:spcPct val="80000"/>
              </a:lnSpc>
            </a:pPr>
            <a:r>
              <a:rPr lang="en-US" sz="2400" dirty="0" err="1" smtClean="0"/>
              <a:t>transplacental</a:t>
            </a:r>
            <a:r>
              <a:rPr lang="en-US" sz="2400" dirty="0" smtClean="0"/>
              <a:t> </a:t>
            </a:r>
            <a:r>
              <a:rPr lang="en-US" sz="2400" dirty="0"/>
              <a:t>passage of </a:t>
            </a:r>
            <a:r>
              <a:rPr lang="en-US" sz="2400" dirty="0">
                <a:solidFill>
                  <a:srgbClr val="FFFF00"/>
                </a:solidFill>
              </a:rPr>
              <a:t>maternal Ach R </a:t>
            </a:r>
            <a:r>
              <a:rPr lang="en-US" sz="2400" dirty="0" smtClean="0">
                <a:solidFill>
                  <a:srgbClr val="FFFF00"/>
                </a:solidFill>
              </a:rPr>
              <a:t>antibodies</a:t>
            </a:r>
          </a:p>
          <a:p>
            <a:pPr lvl="2">
              <a:lnSpc>
                <a:spcPct val="80000"/>
              </a:lnSpc>
            </a:pPr>
            <a:r>
              <a:rPr lang="en-US" sz="2400" dirty="0" smtClean="0"/>
              <a:t>severe </a:t>
            </a:r>
            <a:r>
              <a:rPr lang="en-US" sz="2400" dirty="0" err="1" smtClean="0"/>
              <a:t>hypotonia</a:t>
            </a:r>
            <a:r>
              <a:rPr lang="en-US" sz="2400" dirty="0" smtClean="0"/>
              <a:t> at birth, but self-limited (days-to-weeks)</a:t>
            </a:r>
            <a:endParaRPr lang="en-US" sz="2400" dirty="0"/>
          </a:p>
          <a:p>
            <a:pPr lvl="2">
              <a:lnSpc>
                <a:spcPct val="80000"/>
              </a:lnSpc>
            </a:pPr>
            <a:r>
              <a:rPr lang="en-US" sz="2400" dirty="0"/>
              <a:t>may require </a:t>
            </a:r>
            <a:r>
              <a:rPr lang="en-US" sz="2400" dirty="0" smtClean="0"/>
              <a:t>temporary feeding and respiratory support </a:t>
            </a:r>
          </a:p>
          <a:p>
            <a:pPr lvl="2">
              <a:lnSpc>
                <a:spcPct val="80000"/>
              </a:lnSpc>
              <a:buNone/>
            </a:pPr>
            <a:endParaRPr lang="en-US" sz="2400" dirty="0"/>
          </a:p>
          <a:p>
            <a:pPr lvl="1">
              <a:lnSpc>
                <a:spcPct val="80000"/>
              </a:lnSpc>
            </a:pPr>
            <a:r>
              <a:rPr lang="en-US" sz="2400" dirty="0" smtClean="0">
                <a:solidFill>
                  <a:srgbClr val="00FF00"/>
                </a:solidFill>
              </a:rPr>
              <a:t>Congenital</a:t>
            </a:r>
            <a:endParaRPr lang="en-US" sz="2400" dirty="0"/>
          </a:p>
          <a:p>
            <a:pPr lvl="2">
              <a:lnSpc>
                <a:spcPct val="80000"/>
              </a:lnSpc>
            </a:pPr>
            <a:r>
              <a:rPr lang="en-US" sz="2400" dirty="0" smtClean="0"/>
              <a:t>neonatal</a:t>
            </a:r>
            <a:r>
              <a:rPr lang="en-US" sz="2400" dirty="0"/>
              <a:t>, infantile or very early </a:t>
            </a:r>
            <a:r>
              <a:rPr lang="en-US" sz="2400" dirty="0" smtClean="0"/>
              <a:t>childhood onset</a:t>
            </a:r>
            <a:endParaRPr lang="en-US" sz="2400" dirty="0"/>
          </a:p>
          <a:p>
            <a:pPr lvl="2">
              <a:lnSpc>
                <a:spcPct val="80000"/>
              </a:lnSpc>
            </a:pPr>
            <a:r>
              <a:rPr lang="en-US" sz="2400" dirty="0" smtClean="0">
                <a:solidFill>
                  <a:srgbClr val="FFFF00"/>
                </a:solidFill>
              </a:rPr>
              <a:t>not </a:t>
            </a:r>
            <a:r>
              <a:rPr lang="en-US" sz="2400" dirty="0">
                <a:solidFill>
                  <a:srgbClr val="FFFF00"/>
                </a:solidFill>
              </a:rPr>
              <a:t>autoimmune</a:t>
            </a:r>
          </a:p>
          <a:p>
            <a:pPr lvl="2">
              <a:lnSpc>
                <a:spcPct val="80000"/>
              </a:lnSpc>
            </a:pPr>
            <a:r>
              <a:rPr lang="en-US" sz="2400" dirty="0" smtClean="0">
                <a:solidFill>
                  <a:srgbClr val="FFFF00"/>
                </a:solidFill>
              </a:rPr>
              <a:t>anatomic </a:t>
            </a:r>
            <a:r>
              <a:rPr lang="en-US" sz="2400" dirty="0">
                <a:solidFill>
                  <a:srgbClr val="FFFF00"/>
                </a:solidFill>
              </a:rPr>
              <a:t>or physiologic abnormality of </a:t>
            </a:r>
            <a:r>
              <a:rPr lang="en-US" sz="2400" dirty="0" smtClean="0">
                <a:solidFill>
                  <a:srgbClr val="FFFF00"/>
                </a:solidFill>
              </a:rPr>
              <a:t>NMJ (muscle </a:t>
            </a:r>
            <a:r>
              <a:rPr lang="en-US" sz="2400" dirty="0" err="1" smtClean="0">
                <a:solidFill>
                  <a:srgbClr val="FFFF00"/>
                </a:solidFill>
              </a:rPr>
              <a:t>bx</a:t>
            </a:r>
            <a:r>
              <a:rPr lang="en-US" sz="2400" dirty="0" smtClean="0">
                <a:solidFill>
                  <a:srgbClr val="FFFF00"/>
                </a:solidFill>
              </a:rPr>
              <a:t>)</a:t>
            </a:r>
            <a:endParaRPr lang="en-US" sz="2400" dirty="0">
              <a:solidFill>
                <a:srgbClr val="FFFF00"/>
              </a:solidFill>
            </a:endParaRPr>
          </a:p>
          <a:p>
            <a:pPr lvl="3">
              <a:lnSpc>
                <a:spcPct val="80000"/>
              </a:lnSpc>
            </a:pPr>
            <a:r>
              <a:rPr lang="en-US" sz="2400" dirty="0" smtClean="0"/>
              <a:t>abnormal </a:t>
            </a:r>
            <a:r>
              <a:rPr lang="en-US" sz="2400" dirty="0" err="1" smtClean="0"/>
              <a:t>presynaptic</a:t>
            </a:r>
            <a:r>
              <a:rPr lang="en-US" sz="2400" dirty="0" smtClean="0"/>
              <a:t> acetylcholine </a:t>
            </a:r>
            <a:r>
              <a:rPr lang="en-US" sz="2400" dirty="0"/>
              <a:t>packaging</a:t>
            </a:r>
          </a:p>
          <a:p>
            <a:pPr lvl="3">
              <a:lnSpc>
                <a:spcPct val="80000"/>
              </a:lnSpc>
            </a:pPr>
            <a:r>
              <a:rPr lang="en-US" sz="2400" dirty="0" err="1"/>
              <a:t>presynaptic</a:t>
            </a:r>
            <a:r>
              <a:rPr lang="en-US" sz="2400" dirty="0"/>
              <a:t> </a:t>
            </a:r>
            <a:r>
              <a:rPr lang="en-US" sz="2400" dirty="0" err="1"/>
              <a:t>a</a:t>
            </a:r>
            <a:r>
              <a:rPr lang="en-US" sz="2400" dirty="0" err="1" smtClean="0"/>
              <a:t>cetylcholinesterase</a:t>
            </a:r>
            <a:r>
              <a:rPr lang="en-US" sz="2400" dirty="0" smtClean="0"/>
              <a:t> </a:t>
            </a:r>
            <a:r>
              <a:rPr lang="en-US" sz="2400" dirty="0"/>
              <a:t>deficiency</a:t>
            </a:r>
          </a:p>
          <a:p>
            <a:pPr lvl="3">
              <a:lnSpc>
                <a:spcPct val="80000"/>
              </a:lnSpc>
            </a:pPr>
            <a:r>
              <a:rPr lang="en-US" sz="2400" dirty="0"/>
              <a:t>abnormal post-synaptic Ach </a:t>
            </a:r>
            <a:r>
              <a:rPr lang="en-US" sz="2400" dirty="0" smtClean="0"/>
              <a:t>receptors</a:t>
            </a:r>
          </a:p>
          <a:p>
            <a:pPr lvl="3">
              <a:lnSpc>
                <a:spcPct val="80000"/>
              </a:lnSpc>
              <a:buNone/>
            </a:pPr>
            <a:endParaRPr lang="en-US" sz="2400" dirty="0"/>
          </a:p>
          <a:p>
            <a:pPr lvl="1">
              <a:lnSpc>
                <a:spcPct val="80000"/>
              </a:lnSpc>
            </a:pPr>
            <a:r>
              <a:rPr lang="en-US" sz="2400" dirty="0">
                <a:solidFill>
                  <a:srgbClr val="00FF00"/>
                </a:solidFill>
              </a:rPr>
              <a:t>Autoimmune</a:t>
            </a:r>
            <a:r>
              <a:rPr lang="en-US" sz="2400" dirty="0">
                <a:solidFill>
                  <a:srgbClr val="FFFF00"/>
                </a:solidFill>
              </a:rPr>
              <a:t> </a:t>
            </a:r>
            <a:r>
              <a:rPr lang="en-US" sz="2400" dirty="0" smtClean="0"/>
              <a:t>(</a:t>
            </a:r>
            <a:r>
              <a:rPr lang="en-US" sz="2400" dirty="0"/>
              <a:t>most common</a:t>
            </a:r>
            <a:r>
              <a:rPr lang="en-US" sz="2400" dirty="0" smtClean="0"/>
              <a:t>)</a:t>
            </a:r>
            <a:endParaRPr lang="en-US" sz="2400" dirty="0"/>
          </a:p>
          <a:p>
            <a:pPr lvl="1">
              <a:lnSpc>
                <a:spcPct val="80000"/>
              </a:lnSpc>
            </a:pPr>
            <a:endParaRPr lang="en-US" sz="2400" dirty="0"/>
          </a:p>
          <a:p>
            <a:pPr>
              <a:lnSpc>
                <a:spcPct val="80000"/>
              </a:lnSpc>
              <a:buFont typeface="Wingdings" pitchFamily="2" charset="2"/>
              <a:buNone/>
            </a:pPr>
            <a:endParaRPr lang="en-US" sz="1500"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p:txBody>
          <a:bodyPr/>
          <a:lstStyle/>
          <a:p>
            <a:r>
              <a:rPr lang="en-US" sz="2800" dirty="0" smtClean="0">
                <a:solidFill>
                  <a:srgbClr val="00FF00"/>
                </a:solidFill>
              </a:rPr>
              <a:t>Migraine</a:t>
            </a:r>
            <a:r>
              <a:rPr lang="en-US" sz="2800" dirty="0" smtClean="0"/>
              <a:t> common with </a:t>
            </a:r>
            <a:r>
              <a:rPr lang="en-US" sz="2800" dirty="0">
                <a:solidFill>
                  <a:srgbClr val="00FF00"/>
                </a:solidFill>
              </a:rPr>
              <a:t>other conditions</a:t>
            </a:r>
            <a:r>
              <a:rPr lang="en-US" sz="2800" dirty="0"/>
              <a:t>:</a:t>
            </a:r>
          </a:p>
          <a:p>
            <a:endParaRPr lang="en-US" sz="2800" dirty="0"/>
          </a:p>
          <a:p>
            <a:pPr lvl="1"/>
            <a:r>
              <a:rPr lang="en-US" sz="2800" dirty="0">
                <a:solidFill>
                  <a:srgbClr val="FFFF00"/>
                </a:solidFill>
              </a:rPr>
              <a:t>Somatic pain complaints</a:t>
            </a:r>
          </a:p>
          <a:p>
            <a:pPr lvl="2"/>
            <a:r>
              <a:rPr lang="en-US" sz="2500" dirty="0" smtClean="0"/>
              <a:t>abdominal </a:t>
            </a:r>
            <a:r>
              <a:rPr lang="en-US" sz="2500" dirty="0" smtClean="0">
                <a:solidFill>
                  <a:srgbClr val="00FF00"/>
                </a:solidFill>
              </a:rPr>
              <a:t>non-localizing</a:t>
            </a:r>
            <a:r>
              <a:rPr lang="en-US" sz="2500" dirty="0" smtClean="0"/>
              <a:t> discomfort</a:t>
            </a:r>
            <a:endParaRPr lang="en-US" sz="2500" dirty="0"/>
          </a:p>
          <a:p>
            <a:pPr lvl="1"/>
            <a:r>
              <a:rPr lang="en-US" sz="2800" dirty="0" smtClean="0">
                <a:solidFill>
                  <a:srgbClr val="FFFF00"/>
                </a:solidFill>
              </a:rPr>
              <a:t>Epilepsy</a:t>
            </a:r>
            <a:r>
              <a:rPr lang="en-US" sz="2800" dirty="0" smtClean="0"/>
              <a:t>  </a:t>
            </a:r>
            <a:endParaRPr lang="en-US" sz="2800" dirty="0"/>
          </a:p>
          <a:p>
            <a:pPr lvl="1"/>
            <a:r>
              <a:rPr lang="en-US" sz="2800" dirty="0" smtClean="0">
                <a:solidFill>
                  <a:srgbClr val="FFFF00"/>
                </a:solidFill>
              </a:rPr>
              <a:t>Psychiatric </a:t>
            </a:r>
            <a:r>
              <a:rPr lang="en-US" sz="2800" dirty="0" smtClean="0"/>
              <a:t> </a:t>
            </a:r>
            <a:endParaRPr lang="en-US" sz="2800" dirty="0"/>
          </a:p>
          <a:p>
            <a:pPr lvl="2"/>
            <a:r>
              <a:rPr lang="en-US" sz="2500" dirty="0" smtClean="0"/>
              <a:t>depression</a:t>
            </a:r>
            <a:endParaRPr lang="en-US" sz="2500" dirty="0"/>
          </a:p>
          <a:p>
            <a:pPr lvl="2"/>
            <a:r>
              <a:rPr lang="en-US" sz="2500" dirty="0" smtClean="0"/>
              <a:t>anxiety</a:t>
            </a:r>
            <a:endParaRPr lang="en-US" sz="2500" dirty="0"/>
          </a:p>
        </p:txBody>
      </p: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ChangeArrowheads="1"/>
          </p:cNvSpPr>
          <p:nvPr>
            <p:ph type="body" idx="1"/>
          </p:nvPr>
        </p:nvSpPr>
        <p:spPr>
          <a:xfrm>
            <a:off x="228600" y="228600"/>
            <a:ext cx="8610600" cy="5249863"/>
          </a:xfrm>
        </p:spPr>
        <p:txBody>
          <a:bodyPr/>
          <a:lstStyle/>
          <a:p>
            <a:pPr>
              <a:buNone/>
            </a:pPr>
            <a:endParaRPr lang="en-US" sz="2400" dirty="0"/>
          </a:p>
          <a:p>
            <a:r>
              <a:rPr lang="en-US" sz="2400" dirty="0">
                <a:solidFill>
                  <a:srgbClr val="FFFF00"/>
                </a:solidFill>
              </a:rPr>
              <a:t>2 subtypes</a:t>
            </a:r>
            <a:r>
              <a:rPr lang="en-US" sz="2400" dirty="0"/>
              <a:t> recognized:</a:t>
            </a:r>
          </a:p>
          <a:p>
            <a:pPr lvl="1"/>
            <a:r>
              <a:rPr lang="en-US" sz="2400" dirty="0">
                <a:solidFill>
                  <a:srgbClr val="FFFF00"/>
                </a:solidFill>
              </a:rPr>
              <a:t>Ocular </a:t>
            </a:r>
            <a:r>
              <a:rPr lang="en-US" sz="2400" dirty="0"/>
              <a:t>(</a:t>
            </a:r>
            <a:r>
              <a:rPr lang="en-US" sz="2400" dirty="0" err="1"/>
              <a:t>ptosis</a:t>
            </a:r>
            <a:r>
              <a:rPr lang="en-US" sz="2400" dirty="0"/>
              <a:t>, </a:t>
            </a:r>
            <a:r>
              <a:rPr lang="en-US" sz="2400" dirty="0" err="1"/>
              <a:t>ophthalmoplegia</a:t>
            </a:r>
            <a:r>
              <a:rPr lang="en-US" sz="2400" dirty="0"/>
              <a:t>)</a:t>
            </a:r>
            <a:endParaRPr lang="en-US" sz="2400" dirty="0">
              <a:solidFill>
                <a:srgbClr val="FFFF00"/>
              </a:solidFill>
            </a:endParaRPr>
          </a:p>
          <a:p>
            <a:pPr lvl="1"/>
            <a:r>
              <a:rPr lang="en-US" sz="2400" dirty="0">
                <a:solidFill>
                  <a:srgbClr val="FFFF00"/>
                </a:solidFill>
              </a:rPr>
              <a:t>Generalized </a:t>
            </a:r>
            <a:r>
              <a:rPr lang="en-US" sz="2400" dirty="0" smtClean="0">
                <a:solidFill>
                  <a:srgbClr val="FFFF00"/>
                </a:solidFill>
              </a:rPr>
              <a:t>weakness</a:t>
            </a:r>
          </a:p>
          <a:p>
            <a:pPr lvl="1">
              <a:buNone/>
            </a:pPr>
            <a:endParaRPr lang="en-US" sz="2400" dirty="0">
              <a:solidFill>
                <a:srgbClr val="FFFF00"/>
              </a:solidFill>
            </a:endParaRPr>
          </a:p>
          <a:p>
            <a:r>
              <a:rPr lang="en-US" sz="2400" dirty="0" smtClean="0"/>
              <a:t>Onset acute </a:t>
            </a:r>
            <a:r>
              <a:rPr lang="en-US" sz="2400" dirty="0"/>
              <a:t>or </a:t>
            </a:r>
            <a:r>
              <a:rPr lang="en-US" sz="2400" dirty="0" err="1"/>
              <a:t>subacute</a:t>
            </a:r>
            <a:r>
              <a:rPr lang="en-US" sz="2400" dirty="0"/>
              <a:t>:</a:t>
            </a:r>
          </a:p>
          <a:p>
            <a:pPr lvl="1"/>
            <a:r>
              <a:rPr lang="en-US" sz="2400" dirty="0"/>
              <a:t>eye weakness</a:t>
            </a:r>
          </a:p>
          <a:p>
            <a:pPr lvl="1"/>
            <a:r>
              <a:rPr lang="en-US" sz="2400" dirty="0" smtClean="0"/>
              <a:t>difficulty </a:t>
            </a:r>
            <a:r>
              <a:rPr lang="en-US" sz="2400" dirty="0"/>
              <a:t>swallowing, poor </a:t>
            </a:r>
            <a:r>
              <a:rPr lang="en-US" sz="2400" dirty="0" smtClean="0"/>
              <a:t>gag</a:t>
            </a:r>
            <a:endParaRPr lang="en-US" sz="2400" dirty="0"/>
          </a:p>
          <a:p>
            <a:pPr lvl="1"/>
            <a:r>
              <a:rPr lang="en-US" sz="2400" dirty="0"/>
              <a:t>generalized weakness</a:t>
            </a:r>
          </a:p>
          <a:p>
            <a:pPr lvl="1"/>
            <a:r>
              <a:rPr lang="en-US" sz="2400" dirty="0" smtClean="0">
                <a:solidFill>
                  <a:srgbClr val="FF0000"/>
                </a:solidFill>
              </a:rPr>
              <a:t>diurnal fatigue </a:t>
            </a:r>
            <a:r>
              <a:rPr lang="en-US" sz="2400" dirty="0">
                <a:solidFill>
                  <a:srgbClr val="FF0000"/>
                </a:solidFill>
              </a:rPr>
              <a:t>(worse at night)</a:t>
            </a:r>
          </a:p>
          <a:p>
            <a:pPr lvl="1"/>
            <a:r>
              <a:rPr lang="en-US" sz="2400" dirty="0"/>
              <a:t>may require </a:t>
            </a:r>
            <a:r>
              <a:rPr lang="en-US" sz="2400" dirty="0" err="1"/>
              <a:t>ventilatory</a:t>
            </a:r>
            <a:r>
              <a:rPr lang="en-US" sz="2400" dirty="0"/>
              <a:t> support at presentation</a:t>
            </a:r>
          </a:p>
          <a:p>
            <a:pPr lvl="1"/>
            <a:r>
              <a:rPr lang="en-US" sz="2400" dirty="0"/>
              <a:t>symptoms </a:t>
            </a:r>
            <a:r>
              <a:rPr lang="en-US" sz="2400" dirty="0">
                <a:solidFill>
                  <a:srgbClr val="FFFF00"/>
                </a:solidFill>
              </a:rPr>
              <a:t>exacerbated</a:t>
            </a:r>
            <a:r>
              <a:rPr lang="en-US" sz="2400" dirty="0"/>
              <a:t> by </a:t>
            </a:r>
            <a:r>
              <a:rPr lang="en-US" sz="2400" dirty="0">
                <a:solidFill>
                  <a:srgbClr val="FFFF00"/>
                </a:solidFill>
              </a:rPr>
              <a:t>infection</a:t>
            </a:r>
            <a:r>
              <a:rPr lang="en-US" sz="2400" dirty="0"/>
              <a:t>, </a:t>
            </a:r>
            <a:r>
              <a:rPr lang="en-US" sz="2400" dirty="0">
                <a:solidFill>
                  <a:srgbClr val="FFFF00"/>
                </a:solidFill>
              </a:rPr>
              <a:t>hot </a:t>
            </a:r>
            <a:r>
              <a:rPr lang="en-US" sz="2400" dirty="0" smtClean="0">
                <a:solidFill>
                  <a:srgbClr val="FFFF00"/>
                </a:solidFill>
              </a:rPr>
              <a:t>weather</a:t>
            </a:r>
            <a:r>
              <a:rPr lang="en-US" sz="2400" dirty="0" smtClean="0"/>
              <a:t>, </a:t>
            </a:r>
            <a:r>
              <a:rPr lang="en-US" sz="2400" dirty="0" smtClean="0">
                <a:solidFill>
                  <a:srgbClr val="FFFF00"/>
                </a:solidFill>
              </a:rPr>
              <a:t>drugs</a:t>
            </a:r>
            <a:r>
              <a:rPr lang="en-US" sz="2400" dirty="0"/>
              <a:t>:</a:t>
            </a:r>
          </a:p>
          <a:p>
            <a:pPr lvl="2"/>
            <a:r>
              <a:rPr lang="en-US" sz="2000" dirty="0">
                <a:solidFill>
                  <a:srgbClr val="FFFF00"/>
                </a:solidFill>
              </a:rPr>
              <a:t>D-</a:t>
            </a:r>
            <a:r>
              <a:rPr lang="en-US" sz="2000" dirty="0" err="1">
                <a:solidFill>
                  <a:srgbClr val="FFFF00"/>
                </a:solidFill>
              </a:rPr>
              <a:t>penicillamine</a:t>
            </a:r>
            <a:r>
              <a:rPr lang="en-US" sz="2000" dirty="0">
                <a:solidFill>
                  <a:srgbClr val="FFFF00"/>
                </a:solidFill>
              </a:rPr>
              <a:t>, </a:t>
            </a:r>
            <a:r>
              <a:rPr lang="en-US" sz="2000" dirty="0" err="1">
                <a:solidFill>
                  <a:srgbClr val="FFFF00"/>
                </a:solidFill>
              </a:rPr>
              <a:t>aminoglycosides</a:t>
            </a:r>
            <a:r>
              <a:rPr lang="en-US" sz="2000" dirty="0">
                <a:solidFill>
                  <a:srgbClr val="FFFF00"/>
                </a:solidFill>
              </a:rPr>
              <a:t>, beta-blockers, </a:t>
            </a:r>
            <a:r>
              <a:rPr lang="en-US" sz="2000" dirty="0" smtClean="0">
                <a:solidFill>
                  <a:srgbClr val="FFFF00"/>
                </a:solidFill>
              </a:rPr>
              <a:t>Ca </a:t>
            </a:r>
            <a:r>
              <a:rPr lang="en-US" sz="2000" dirty="0">
                <a:solidFill>
                  <a:srgbClr val="FFFF00"/>
                </a:solidFill>
              </a:rPr>
              <a:t>channel blockers, </a:t>
            </a:r>
            <a:r>
              <a:rPr lang="en-US" sz="2000" dirty="0" smtClean="0">
                <a:solidFill>
                  <a:srgbClr val="FFFF00"/>
                </a:solidFill>
              </a:rPr>
              <a:t>laxatives </a:t>
            </a:r>
            <a:r>
              <a:rPr lang="en-US" sz="2000" dirty="0">
                <a:solidFill>
                  <a:srgbClr val="FFFF00"/>
                </a:solidFill>
              </a:rPr>
              <a:t>/ </a:t>
            </a:r>
            <a:r>
              <a:rPr lang="en-US" sz="2000" dirty="0" smtClean="0">
                <a:solidFill>
                  <a:srgbClr val="FFFF00"/>
                </a:solidFill>
              </a:rPr>
              <a:t>antacids (Mg salts), </a:t>
            </a:r>
            <a:r>
              <a:rPr lang="en-US" sz="2000" dirty="0">
                <a:solidFill>
                  <a:srgbClr val="FFFF00"/>
                </a:solidFill>
              </a:rPr>
              <a:t>iodinated contrast dyes </a:t>
            </a:r>
            <a:r>
              <a:rPr lang="en-US" sz="2000" dirty="0" smtClean="0">
                <a:solidFill>
                  <a:srgbClr val="FFFF00"/>
                </a:solidFill>
              </a:rPr>
              <a:t>(gad) </a:t>
            </a:r>
            <a:endParaRPr lang="en-US" sz="2000" dirty="0"/>
          </a:p>
        </p:txBody>
      </p:sp>
      <p:pic>
        <p:nvPicPr>
          <p:cNvPr id="147460" name="Picture 4" descr="MG"/>
          <p:cNvPicPr>
            <a:picLocks noChangeAspect="1" noChangeArrowheads="1"/>
          </p:cNvPicPr>
          <p:nvPr/>
        </p:nvPicPr>
        <p:blipFill>
          <a:blip r:embed="rId4" cstate="print"/>
          <a:srcRect/>
          <a:stretch>
            <a:fillRect/>
          </a:stretch>
        </p:blipFill>
        <p:spPr bwMode="auto">
          <a:xfrm>
            <a:off x="6407150" y="0"/>
            <a:ext cx="2736850" cy="2819400"/>
          </a:xfrm>
          <a:prstGeom prst="rect">
            <a:avLst/>
          </a:prstGeom>
          <a:noFill/>
        </p:spPr>
      </p:pic>
      <p:sp>
        <p:nvSpPr>
          <p:cNvPr id="147461" name="Rectangle 5"/>
          <p:cNvSpPr>
            <a:spLocks noGrp="1" noChangeArrowheads="1"/>
          </p:cNvSpPr>
          <p:nvPr>
            <p:ph type="title"/>
          </p:nvPr>
        </p:nvSpPr>
        <p:spPr>
          <a:xfrm>
            <a:off x="228600" y="-647700"/>
            <a:ext cx="7543800" cy="1295400"/>
          </a:xfrm>
        </p:spPr>
        <p:txBody>
          <a:bodyPr/>
          <a:lstStyle/>
          <a:p>
            <a:r>
              <a:rPr lang="en-US" sz="2800" b="0" dirty="0" smtClean="0">
                <a:solidFill>
                  <a:srgbClr val="FFFF00"/>
                </a:solidFill>
              </a:rPr>
              <a:t>                                 Autoimmune </a:t>
            </a:r>
            <a:r>
              <a:rPr lang="en-US" sz="2800" b="0" dirty="0">
                <a:solidFill>
                  <a:srgbClr val="FFFF00"/>
                </a:solidFill>
              </a:rPr>
              <a:t>MG</a:t>
            </a:r>
          </a:p>
        </p:txBody>
      </p:sp>
    </p:spTree>
    <p:custDataLst>
      <p:tags r:id="rId1"/>
    </p:custData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body" idx="1"/>
          </p:nvPr>
        </p:nvSpPr>
        <p:spPr>
          <a:xfrm>
            <a:off x="457200" y="1295400"/>
            <a:ext cx="8686800" cy="5138738"/>
          </a:xfrm>
        </p:spPr>
        <p:txBody>
          <a:bodyPr/>
          <a:lstStyle/>
          <a:p>
            <a:pPr>
              <a:lnSpc>
                <a:spcPct val="80000"/>
              </a:lnSpc>
            </a:pPr>
            <a:r>
              <a:rPr lang="en-US" sz="2400" dirty="0"/>
              <a:t>Diagnosis:</a:t>
            </a:r>
          </a:p>
          <a:p>
            <a:pPr lvl="1">
              <a:lnSpc>
                <a:spcPct val="80000"/>
              </a:lnSpc>
            </a:pPr>
            <a:r>
              <a:rPr lang="en-US" sz="2400" dirty="0" err="1">
                <a:solidFill>
                  <a:srgbClr val="FFFF00"/>
                </a:solidFill>
              </a:rPr>
              <a:t>Tensilon</a:t>
            </a:r>
            <a:r>
              <a:rPr lang="en-US" sz="2400" dirty="0">
                <a:solidFill>
                  <a:srgbClr val="FFFF00"/>
                </a:solidFill>
              </a:rPr>
              <a:t> </a:t>
            </a:r>
            <a:r>
              <a:rPr lang="en-US" sz="2400" dirty="0" smtClean="0">
                <a:solidFill>
                  <a:srgbClr val="FFFF00"/>
                </a:solidFill>
              </a:rPr>
              <a:t>(</a:t>
            </a:r>
            <a:r>
              <a:rPr lang="en-US" sz="2400" dirty="0" err="1" smtClean="0">
                <a:solidFill>
                  <a:srgbClr val="FFFF00"/>
                </a:solidFill>
              </a:rPr>
              <a:t>edrophonium</a:t>
            </a:r>
            <a:r>
              <a:rPr lang="en-US" sz="2400" dirty="0" smtClean="0">
                <a:solidFill>
                  <a:srgbClr val="FFFF00"/>
                </a:solidFill>
              </a:rPr>
              <a:t>) testing</a:t>
            </a:r>
          </a:p>
          <a:p>
            <a:pPr lvl="1">
              <a:lnSpc>
                <a:spcPct val="80000"/>
              </a:lnSpc>
              <a:buNone/>
            </a:pPr>
            <a:endParaRPr lang="en-US" sz="2400" dirty="0">
              <a:solidFill>
                <a:srgbClr val="FFFF00"/>
              </a:solidFill>
            </a:endParaRPr>
          </a:p>
          <a:p>
            <a:pPr>
              <a:lnSpc>
                <a:spcPct val="80000"/>
              </a:lnSpc>
            </a:pPr>
            <a:r>
              <a:rPr lang="en-US" sz="2400" dirty="0"/>
              <a:t>Management:</a:t>
            </a:r>
          </a:p>
          <a:p>
            <a:pPr lvl="1">
              <a:lnSpc>
                <a:spcPct val="80000"/>
              </a:lnSpc>
            </a:pPr>
            <a:r>
              <a:rPr lang="en-US" sz="2400" dirty="0">
                <a:solidFill>
                  <a:srgbClr val="FFFF00"/>
                </a:solidFill>
              </a:rPr>
              <a:t>Cholinesterase inhibitors</a:t>
            </a:r>
          </a:p>
          <a:p>
            <a:pPr lvl="2">
              <a:lnSpc>
                <a:spcPct val="80000"/>
              </a:lnSpc>
            </a:pPr>
            <a:r>
              <a:rPr lang="en-US" sz="2400" dirty="0" err="1"/>
              <a:t>Pyridostigmine</a:t>
            </a:r>
            <a:r>
              <a:rPr lang="en-US" sz="2400" dirty="0"/>
              <a:t> (</a:t>
            </a:r>
            <a:r>
              <a:rPr lang="en-US" sz="2400" dirty="0" err="1"/>
              <a:t>Mestinon</a:t>
            </a:r>
            <a:r>
              <a:rPr lang="en-US" sz="2400" dirty="0"/>
              <a:t>)</a:t>
            </a:r>
          </a:p>
          <a:p>
            <a:pPr lvl="2">
              <a:lnSpc>
                <a:spcPct val="80000"/>
              </a:lnSpc>
            </a:pPr>
            <a:r>
              <a:rPr lang="en-US" sz="2400" dirty="0"/>
              <a:t>Monitor for cholinergic symptoms</a:t>
            </a:r>
          </a:p>
          <a:p>
            <a:pPr lvl="3">
              <a:lnSpc>
                <a:spcPct val="80000"/>
              </a:lnSpc>
            </a:pPr>
            <a:r>
              <a:rPr lang="en-US" sz="2400" dirty="0"/>
              <a:t>increased </a:t>
            </a:r>
            <a:r>
              <a:rPr lang="en-US" sz="2400" dirty="0" err="1"/>
              <a:t>lacrimation</a:t>
            </a:r>
            <a:r>
              <a:rPr lang="en-US" sz="2400" dirty="0"/>
              <a:t> / salivation</a:t>
            </a:r>
          </a:p>
          <a:p>
            <a:pPr lvl="3">
              <a:lnSpc>
                <a:spcPct val="80000"/>
              </a:lnSpc>
            </a:pPr>
            <a:r>
              <a:rPr lang="en-US" sz="2400" dirty="0" err="1"/>
              <a:t>bradycardia</a:t>
            </a:r>
            <a:endParaRPr lang="en-US" sz="2400" dirty="0"/>
          </a:p>
          <a:p>
            <a:pPr lvl="3">
              <a:lnSpc>
                <a:spcPct val="80000"/>
              </a:lnSpc>
            </a:pPr>
            <a:r>
              <a:rPr lang="en-US" sz="2400" dirty="0"/>
              <a:t>stomach cramps</a:t>
            </a:r>
          </a:p>
          <a:p>
            <a:pPr lvl="1">
              <a:lnSpc>
                <a:spcPct val="80000"/>
              </a:lnSpc>
            </a:pPr>
            <a:r>
              <a:rPr lang="en-US" sz="2400" dirty="0">
                <a:solidFill>
                  <a:srgbClr val="FFFF00"/>
                </a:solidFill>
              </a:rPr>
              <a:t>Prednisone</a:t>
            </a:r>
            <a:r>
              <a:rPr lang="en-US" sz="2400" dirty="0"/>
              <a:t> (if weakness persists despite </a:t>
            </a:r>
            <a:r>
              <a:rPr lang="en-US" sz="2400" dirty="0" err="1"/>
              <a:t>mestinon</a:t>
            </a:r>
            <a:r>
              <a:rPr lang="en-US" sz="2400" dirty="0"/>
              <a:t>)</a:t>
            </a:r>
          </a:p>
          <a:p>
            <a:pPr lvl="1">
              <a:lnSpc>
                <a:spcPct val="80000"/>
              </a:lnSpc>
            </a:pPr>
            <a:r>
              <a:rPr lang="en-US" sz="2400" dirty="0">
                <a:solidFill>
                  <a:srgbClr val="FFFF00"/>
                </a:solidFill>
              </a:rPr>
              <a:t>Plasma exchange</a:t>
            </a:r>
          </a:p>
          <a:p>
            <a:pPr lvl="2">
              <a:lnSpc>
                <a:spcPct val="80000"/>
              </a:lnSpc>
            </a:pPr>
            <a:r>
              <a:rPr lang="en-US" sz="2400" dirty="0"/>
              <a:t>For acute and severe weakness</a:t>
            </a:r>
          </a:p>
          <a:p>
            <a:pPr lvl="2">
              <a:lnSpc>
                <a:spcPct val="80000"/>
              </a:lnSpc>
            </a:pPr>
            <a:r>
              <a:rPr lang="en-US" sz="2400" dirty="0"/>
              <a:t>Respiratory depression</a:t>
            </a:r>
          </a:p>
          <a:p>
            <a:pPr lvl="1">
              <a:lnSpc>
                <a:spcPct val="80000"/>
              </a:lnSpc>
            </a:pPr>
            <a:r>
              <a:rPr lang="en-US" sz="2400" dirty="0" err="1">
                <a:solidFill>
                  <a:srgbClr val="FFFF00"/>
                </a:solidFill>
              </a:rPr>
              <a:t>Thymectomy</a:t>
            </a:r>
            <a:r>
              <a:rPr lang="en-US" sz="2400" dirty="0"/>
              <a:t> (for medication refractory </a:t>
            </a:r>
            <a:r>
              <a:rPr lang="en-US" sz="2400" dirty="0">
                <a:solidFill>
                  <a:srgbClr val="FFFF00"/>
                </a:solidFill>
              </a:rPr>
              <a:t>generalized</a:t>
            </a:r>
            <a:r>
              <a:rPr lang="en-US" sz="2400" dirty="0"/>
              <a:t> MG)</a:t>
            </a:r>
          </a:p>
        </p:txBody>
      </p:sp>
      <p:sp>
        <p:nvSpPr>
          <p:cNvPr id="148484" name="Rectangle 4"/>
          <p:cNvSpPr>
            <a:spLocks noGrp="1" noChangeArrowheads="1"/>
          </p:cNvSpPr>
          <p:nvPr>
            <p:ph type="title"/>
          </p:nvPr>
        </p:nvSpPr>
        <p:spPr>
          <a:xfrm>
            <a:off x="381000" y="-381000"/>
            <a:ext cx="7543800" cy="1295400"/>
          </a:xfrm>
        </p:spPr>
        <p:txBody>
          <a:bodyPr/>
          <a:lstStyle/>
          <a:p>
            <a:r>
              <a:rPr lang="en-US" sz="2800" b="0" dirty="0">
                <a:solidFill>
                  <a:srgbClr val="FFFF00"/>
                </a:solidFill>
              </a:rPr>
              <a:t>Autoimmune MG</a:t>
            </a:r>
          </a:p>
        </p:txBody>
      </p:sp>
      <p:pic>
        <p:nvPicPr>
          <p:cNvPr id="148485" name="Picture 5" descr="MG"/>
          <p:cNvPicPr>
            <a:picLocks noChangeAspect="1" noChangeArrowheads="1"/>
          </p:cNvPicPr>
          <p:nvPr/>
        </p:nvPicPr>
        <p:blipFill>
          <a:blip r:embed="rId4" cstate="print"/>
          <a:srcRect/>
          <a:stretch>
            <a:fillRect/>
          </a:stretch>
        </p:blipFill>
        <p:spPr bwMode="auto">
          <a:xfrm>
            <a:off x="6407150" y="0"/>
            <a:ext cx="2736850" cy="28194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FF00"/>
                </a:solidFill>
              </a:rPr>
              <a:t>B.   Infant Botulism </a:t>
            </a:r>
            <a:r>
              <a:rPr lang="en-US" sz="3200" b="0" dirty="0" smtClean="0">
                <a:solidFill>
                  <a:srgbClr val="FFFF00"/>
                </a:solidFill>
              </a:rPr>
              <a:t>(6  weeks – 6 months)</a:t>
            </a:r>
            <a:endParaRPr lang="en-US" sz="3200" b="0" dirty="0">
              <a:solidFill>
                <a:srgbClr val="FFFF00"/>
              </a:solidFill>
            </a:endParaRPr>
          </a:p>
        </p:txBody>
      </p:sp>
      <p:sp>
        <p:nvSpPr>
          <p:cNvPr id="3" name="Content Placeholder 2"/>
          <p:cNvSpPr>
            <a:spLocks noGrp="1"/>
          </p:cNvSpPr>
          <p:nvPr>
            <p:ph idx="1"/>
          </p:nvPr>
        </p:nvSpPr>
        <p:spPr/>
        <p:txBody>
          <a:bodyPr/>
          <a:lstStyle/>
          <a:p>
            <a:r>
              <a:rPr lang="en-US" sz="2800" dirty="0" smtClean="0">
                <a:solidFill>
                  <a:srgbClr val="FFFF00"/>
                </a:solidFill>
              </a:rPr>
              <a:t>Toxin</a:t>
            </a:r>
            <a:r>
              <a:rPr lang="en-US" sz="2800" dirty="0" smtClean="0"/>
              <a:t> of the bacteria </a:t>
            </a:r>
            <a:r>
              <a:rPr lang="en-US" sz="2800" dirty="0" smtClean="0">
                <a:solidFill>
                  <a:srgbClr val="FFFF00"/>
                </a:solidFill>
              </a:rPr>
              <a:t>clostridium </a:t>
            </a:r>
            <a:r>
              <a:rPr lang="en-US" sz="2800" dirty="0" err="1" smtClean="0">
                <a:solidFill>
                  <a:srgbClr val="FFFF00"/>
                </a:solidFill>
              </a:rPr>
              <a:t>botulinum</a:t>
            </a:r>
            <a:r>
              <a:rPr lang="en-US" sz="2800" dirty="0" smtClean="0">
                <a:solidFill>
                  <a:srgbClr val="FFFF00"/>
                </a:solidFill>
              </a:rPr>
              <a:t> </a:t>
            </a:r>
            <a:r>
              <a:rPr lang="en-US" sz="2800" dirty="0" smtClean="0"/>
              <a:t>(which grows in the intestine) irreversibly </a:t>
            </a:r>
            <a:r>
              <a:rPr lang="en-US" sz="2800" dirty="0" smtClean="0">
                <a:solidFill>
                  <a:srgbClr val="FFFF00"/>
                </a:solidFill>
              </a:rPr>
              <a:t>binds to the acetylcholine receptor </a:t>
            </a:r>
            <a:r>
              <a:rPr lang="en-US" sz="2800" dirty="0" smtClean="0"/>
              <a:t>at the NMJ</a:t>
            </a:r>
          </a:p>
          <a:p>
            <a:endParaRPr lang="en-US" sz="2800" dirty="0" smtClean="0"/>
          </a:p>
          <a:p>
            <a:r>
              <a:rPr lang="en-US" sz="2800" dirty="0" smtClean="0"/>
              <a:t>Symptoms:</a:t>
            </a:r>
          </a:p>
          <a:p>
            <a:pPr lvl="1"/>
            <a:r>
              <a:rPr lang="en-US" sz="2800" dirty="0" smtClean="0"/>
              <a:t>poor feeding, poor suck, absent gag, weak cry</a:t>
            </a:r>
          </a:p>
          <a:p>
            <a:pPr lvl="1"/>
            <a:r>
              <a:rPr lang="en-US" sz="2800" dirty="0" smtClean="0"/>
              <a:t>descending paralysis, </a:t>
            </a:r>
            <a:r>
              <a:rPr lang="en-US" sz="2800" dirty="0" err="1" smtClean="0"/>
              <a:t>hypotonia</a:t>
            </a:r>
            <a:r>
              <a:rPr lang="en-US" sz="2800" dirty="0" smtClean="0"/>
              <a:t>, head lag</a:t>
            </a:r>
          </a:p>
          <a:p>
            <a:pPr lvl="1"/>
            <a:r>
              <a:rPr lang="en-US" sz="2800" dirty="0" smtClean="0"/>
              <a:t>reflexes reduced</a:t>
            </a:r>
          </a:p>
          <a:p>
            <a:pPr lvl="1"/>
            <a:r>
              <a:rPr lang="en-US" sz="2800" dirty="0" smtClean="0"/>
              <a:t>constipation</a:t>
            </a:r>
          </a:p>
          <a:p>
            <a:pPr lvl="1"/>
            <a:r>
              <a:rPr lang="en-US" sz="2800" dirty="0" smtClean="0"/>
              <a:t>respiratory compromise, apnea</a:t>
            </a:r>
          </a:p>
          <a:p>
            <a:pPr lvl="1"/>
            <a:endParaRPr lang="en-US" dirty="0">
              <a:solidFill>
                <a:srgbClr val="FFFF00"/>
              </a:solidFill>
            </a:endParaRPr>
          </a:p>
        </p:txBody>
      </p:sp>
      <p:pic>
        <p:nvPicPr>
          <p:cNvPr id="128004" name="Picture 4" descr="Hypotonia"/>
          <p:cNvPicPr>
            <a:picLocks noChangeAspect="1" noChangeArrowheads="1"/>
          </p:cNvPicPr>
          <p:nvPr/>
        </p:nvPicPr>
        <p:blipFill>
          <a:blip r:embed="rId4" cstate="print"/>
          <a:srcRect/>
          <a:stretch>
            <a:fillRect/>
          </a:stretch>
        </p:blipFill>
        <p:spPr bwMode="auto">
          <a:xfrm>
            <a:off x="6705600" y="5257800"/>
            <a:ext cx="1828800" cy="1463041"/>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543800" cy="1295400"/>
          </a:xfrm>
        </p:spPr>
        <p:txBody>
          <a:bodyPr/>
          <a:lstStyle/>
          <a:p>
            <a:r>
              <a:rPr lang="en-US" sz="3200" dirty="0" smtClean="0">
                <a:solidFill>
                  <a:srgbClr val="FFFF00"/>
                </a:solidFill>
              </a:rPr>
              <a:t>Infant Botulism</a:t>
            </a:r>
            <a:endParaRPr lang="en-US" sz="3200" dirty="0">
              <a:solidFill>
                <a:srgbClr val="FFFF00"/>
              </a:solidFill>
            </a:endParaRPr>
          </a:p>
        </p:txBody>
      </p:sp>
      <p:sp>
        <p:nvSpPr>
          <p:cNvPr id="3" name="Content Placeholder 2"/>
          <p:cNvSpPr>
            <a:spLocks noGrp="1"/>
          </p:cNvSpPr>
          <p:nvPr>
            <p:ph idx="1"/>
          </p:nvPr>
        </p:nvSpPr>
        <p:spPr>
          <a:xfrm>
            <a:off x="228600" y="1219200"/>
            <a:ext cx="8229600" cy="4411662"/>
          </a:xfrm>
        </p:spPr>
        <p:txBody>
          <a:bodyPr/>
          <a:lstStyle/>
          <a:p>
            <a:r>
              <a:rPr lang="en-US" dirty="0" smtClean="0"/>
              <a:t>Source of C. </a:t>
            </a:r>
            <a:r>
              <a:rPr lang="en-US" dirty="0" err="1" smtClean="0"/>
              <a:t>botulinum</a:t>
            </a:r>
            <a:r>
              <a:rPr lang="en-US" dirty="0" smtClean="0"/>
              <a:t> spores</a:t>
            </a:r>
          </a:p>
          <a:p>
            <a:pPr lvl="1"/>
            <a:r>
              <a:rPr lang="en-US" dirty="0" smtClean="0">
                <a:solidFill>
                  <a:srgbClr val="FFFF00"/>
                </a:solidFill>
              </a:rPr>
              <a:t>Soil</a:t>
            </a:r>
          </a:p>
          <a:p>
            <a:pPr lvl="1"/>
            <a:r>
              <a:rPr lang="en-US" dirty="0" smtClean="0">
                <a:solidFill>
                  <a:srgbClr val="FFFF00"/>
                </a:solidFill>
              </a:rPr>
              <a:t>Certain foods </a:t>
            </a:r>
          </a:p>
          <a:p>
            <a:pPr lvl="2"/>
            <a:r>
              <a:rPr lang="en-US" dirty="0" smtClean="0">
                <a:solidFill>
                  <a:srgbClr val="FF0000"/>
                </a:solidFill>
              </a:rPr>
              <a:t>Honey</a:t>
            </a:r>
            <a:endParaRPr lang="en-US" dirty="0" smtClean="0">
              <a:solidFill>
                <a:srgbClr val="FFFF00"/>
              </a:solidFill>
            </a:endParaRPr>
          </a:p>
          <a:p>
            <a:pPr lvl="2"/>
            <a:r>
              <a:rPr lang="en-US" dirty="0" smtClean="0">
                <a:solidFill>
                  <a:srgbClr val="FF0000"/>
                </a:solidFill>
              </a:rPr>
              <a:t>corn syrups</a:t>
            </a:r>
            <a:endParaRPr lang="en-US" dirty="0" smtClean="0">
              <a:solidFill>
                <a:srgbClr val="FFFF00"/>
              </a:solidFill>
            </a:endParaRPr>
          </a:p>
          <a:p>
            <a:pPr lvl="1">
              <a:buNone/>
            </a:pPr>
            <a:endParaRPr lang="en-US" dirty="0" smtClean="0">
              <a:solidFill>
                <a:srgbClr val="FFFF00"/>
              </a:solidFill>
            </a:endParaRPr>
          </a:p>
          <a:p>
            <a:r>
              <a:rPr lang="en-US" dirty="0" smtClean="0"/>
              <a:t>Diagnosis</a:t>
            </a:r>
          </a:p>
          <a:p>
            <a:pPr lvl="1"/>
            <a:r>
              <a:rPr lang="en-US" dirty="0" smtClean="0"/>
              <a:t>Isolation of </a:t>
            </a:r>
            <a:r>
              <a:rPr lang="en-US" dirty="0" smtClean="0">
                <a:solidFill>
                  <a:srgbClr val="FFFF00"/>
                </a:solidFill>
              </a:rPr>
              <a:t>organism </a:t>
            </a:r>
            <a:r>
              <a:rPr lang="en-US" dirty="0" smtClean="0"/>
              <a:t>or</a:t>
            </a:r>
            <a:r>
              <a:rPr lang="en-US" dirty="0" smtClean="0">
                <a:solidFill>
                  <a:srgbClr val="FFFF00"/>
                </a:solidFill>
              </a:rPr>
              <a:t> toxin </a:t>
            </a:r>
            <a:r>
              <a:rPr lang="en-US" dirty="0" smtClean="0"/>
              <a:t>in</a:t>
            </a:r>
            <a:r>
              <a:rPr lang="en-US" dirty="0" smtClean="0">
                <a:solidFill>
                  <a:srgbClr val="FFFF00"/>
                </a:solidFill>
              </a:rPr>
              <a:t> </a:t>
            </a:r>
            <a:r>
              <a:rPr lang="en-US" dirty="0" smtClean="0">
                <a:solidFill>
                  <a:srgbClr val="FF0000"/>
                </a:solidFill>
              </a:rPr>
              <a:t>stool</a:t>
            </a:r>
          </a:p>
          <a:p>
            <a:pPr lvl="1">
              <a:buNone/>
            </a:pPr>
            <a:endParaRPr lang="en-US" dirty="0" smtClean="0">
              <a:solidFill>
                <a:srgbClr val="FFFF00"/>
              </a:solidFill>
            </a:endParaRPr>
          </a:p>
          <a:p>
            <a:r>
              <a:rPr lang="en-US" dirty="0" smtClean="0"/>
              <a:t>Treatment</a:t>
            </a:r>
          </a:p>
          <a:p>
            <a:pPr lvl="1"/>
            <a:r>
              <a:rPr lang="en-US" dirty="0" smtClean="0">
                <a:solidFill>
                  <a:srgbClr val="FF0000"/>
                </a:solidFill>
              </a:rPr>
              <a:t>Botulism immune globulin</a:t>
            </a:r>
            <a:r>
              <a:rPr lang="en-US" dirty="0" smtClean="0">
                <a:solidFill>
                  <a:srgbClr val="FFFF00"/>
                </a:solidFill>
              </a:rPr>
              <a:t> (BIG)</a:t>
            </a:r>
          </a:p>
          <a:p>
            <a:pPr lvl="1"/>
            <a:endParaRPr lang="en-US" dirty="0">
              <a:solidFill>
                <a:srgbClr val="FFFF00"/>
              </a:solidFill>
            </a:endParaRPr>
          </a:p>
        </p:txBody>
      </p:sp>
      <p:pic>
        <p:nvPicPr>
          <p:cNvPr id="4" name="Picture 2" descr="http://www.clipartof.com/images/clipart/xsmall2/17100_jar_of_honey_with_a_blue_lid.jpg"/>
          <p:cNvPicPr>
            <a:picLocks noChangeAspect="1" noChangeArrowheads="1"/>
          </p:cNvPicPr>
          <p:nvPr/>
        </p:nvPicPr>
        <p:blipFill>
          <a:blip r:embed="rId4" cstate="print"/>
          <a:srcRect/>
          <a:stretch>
            <a:fillRect/>
          </a:stretch>
        </p:blipFill>
        <p:spPr bwMode="auto">
          <a:xfrm>
            <a:off x="6934200" y="2743200"/>
            <a:ext cx="1371600" cy="2128344"/>
          </a:xfrm>
          <a:prstGeom prst="rect">
            <a:avLst/>
          </a:prstGeom>
          <a:noFill/>
        </p:spPr>
      </p:pic>
      <p:pic>
        <p:nvPicPr>
          <p:cNvPr id="133122" name="Picture 2" descr="http://www.gordon.edu/images/RightColumn/social_work_student_shoveli_2006_07_12_08_41_36.jpg"/>
          <p:cNvPicPr>
            <a:picLocks noChangeAspect="1" noChangeArrowheads="1"/>
          </p:cNvPicPr>
          <p:nvPr/>
        </p:nvPicPr>
        <p:blipFill>
          <a:blip r:embed="rId5" cstate="print"/>
          <a:srcRect/>
          <a:stretch>
            <a:fillRect/>
          </a:stretch>
        </p:blipFill>
        <p:spPr bwMode="auto">
          <a:xfrm>
            <a:off x="4495800" y="1981200"/>
            <a:ext cx="1685925" cy="184785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28.104.8.50/courses/neuro/SClinic/Weakness/lmn98.JPG"/>
          <p:cNvPicPr>
            <a:picLocks noChangeAspect="1" noChangeArrowheads="1"/>
          </p:cNvPicPr>
          <p:nvPr/>
        </p:nvPicPr>
        <p:blipFill>
          <a:blip r:embed="rId4" cstate="print"/>
          <a:srcRect/>
          <a:stretch>
            <a:fillRect/>
          </a:stretch>
        </p:blipFill>
        <p:spPr bwMode="auto">
          <a:xfrm>
            <a:off x="609600" y="685800"/>
            <a:ext cx="7239000" cy="2714625"/>
          </a:xfrm>
          <a:prstGeom prst="rect">
            <a:avLst/>
          </a:prstGeom>
          <a:noFill/>
        </p:spPr>
      </p:pic>
      <p:sp>
        <p:nvSpPr>
          <p:cNvPr id="4" name="TextBox 3"/>
          <p:cNvSpPr txBox="1"/>
          <p:nvPr/>
        </p:nvSpPr>
        <p:spPr>
          <a:xfrm>
            <a:off x="1066800" y="3687901"/>
            <a:ext cx="6325771" cy="4093428"/>
          </a:xfrm>
          <a:prstGeom prst="rect">
            <a:avLst/>
          </a:prstGeom>
          <a:noFill/>
        </p:spPr>
        <p:txBody>
          <a:bodyPr wrap="none" rtlCol="0">
            <a:spAutoFit/>
          </a:bodyPr>
          <a:lstStyle/>
          <a:p>
            <a:pPr marL="742950" indent="-742950">
              <a:buAutoNum type="arabicPeriod"/>
            </a:pPr>
            <a:r>
              <a:rPr lang="en-US" u="none" dirty="0" smtClean="0"/>
              <a:t>Anterior horn cell</a:t>
            </a:r>
          </a:p>
          <a:p>
            <a:pPr marL="742950" indent="-742950">
              <a:buAutoNum type="arabicPeriod"/>
            </a:pPr>
            <a:r>
              <a:rPr lang="en-US" u="none" dirty="0" smtClean="0"/>
              <a:t>Peripheral nerve </a:t>
            </a:r>
          </a:p>
          <a:p>
            <a:pPr marL="742950" indent="-742950">
              <a:buAutoNum type="arabicPeriod"/>
            </a:pPr>
            <a:r>
              <a:rPr lang="en-US" u="none" dirty="0" smtClean="0"/>
              <a:t>Neuromuscular junction</a:t>
            </a:r>
          </a:p>
          <a:p>
            <a:pPr marL="742950" indent="-742950">
              <a:buAutoNum type="arabicPeriod"/>
            </a:pPr>
            <a:r>
              <a:rPr lang="en-US" u="none" dirty="0" smtClean="0">
                <a:solidFill>
                  <a:srgbClr val="FF0000"/>
                </a:solidFill>
              </a:rPr>
              <a:t>MUSCLE</a:t>
            </a:r>
          </a:p>
          <a:p>
            <a:pPr marL="742950" indent="-742950"/>
            <a:r>
              <a:rPr lang="en-US" sz="2000" u="none" dirty="0" smtClean="0"/>
              <a:t>           </a:t>
            </a:r>
            <a:r>
              <a:rPr lang="en-US" sz="2000" u="none" dirty="0" err="1" smtClean="0"/>
              <a:t>Duchenne</a:t>
            </a:r>
            <a:r>
              <a:rPr lang="en-US" sz="2000" u="none" dirty="0" smtClean="0"/>
              <a:t> and Becker Muscular Dystrophy</a:t>
            </a:r>
          </a:p>
          <a:p>
            <a:pPr marL="1200150" lvl="1" indent="-742950">
              <a:buAutoNum type="arabicPeriod"/>
            </a:pPr>
            <a:endParaRPr lang="en-US" u="none" dirty="0" smtClean="0">
              <a:solidFill>
                <a:srgbClr val="FF0000"/>
              </a:solidFill>
            </a:endParaRPr>
          </a:p>
          <a:p>
            <a:pPr marL="742950" indent="-742950">
              <a:buAutoNum type="arabicPeriod"/>
            </a:pPr>
            <a:endParaRPr lang="en-US" u="none" dirty="0"/>
          </a:p>
        </p:txBody>
      </p:sp>
      <p:sp>
        <p:nvSpPr>
          <p:cNvPr id="6" name="TextBox 5"/>
          <p:cNvSpPr txBox="1"/>
          <p:nvPr/>
        </p:nvSpPr>
        <p:spPr>
          <a:xfrm>
            <a:off x="6629400" y="838200"/>
            <a:ext cx="914033" cy="584775"/>
          </a:xfrm>
          <a:prstGeom prst="rect">
            <a:avLst/>
          </a:prstGeom>
          <a:noFill/>
        </p:spPr>
        <p:txBody>
          <a:bodyPr wrap="none" rtlCol="0">
            <a:spAutoFit/>
          </a:bodyPr>
          <a:lstStyle/>
          <a:p>
            <a:r>
              <a:rPr lang="en-US" sz="3200" u="none" dirty="0" smtClean="0">
                <a:solidFill>
                  <a:schemeClr val="bg1"/>
                </a:solidFill>
              </a:rPr>
              <a:t>skin</a:t>
            </a:r>
            <a:endParaRPr lang="en-US" sz="3200" u="none" dirty="0">
              <a:solidFill>
                <a:schemeClr val="bg1"/>
              </a:solidFill>
            </a:endParaRPr>
          </a:p>
        </p:txBody>
      </p:sp>
      <p:sp>
        <p:nvSpPr>
          <p:cNvPr id="10" name="Up Arrow 9"/>
          <p:cNvSpPr/>
          <p:nvPr/>
        </p:nvSpPr>
        <p:spPr bwMode="auto">
          <a:xfrm>
            <a:off x="5715000" y="2819400"/>
            <a:ext cx="228600" cy="685800"/>
          </a:xfrm>
          <a:prstGeom prst="upArrow">
            <a:avLst/>
          </a:prstGeom>
          <a:solidFill>
            <a:srgbClr val="FF00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0" i="0" u="sng" strike="noStrike" cap="none" normalizeH="0" baseline="0" smtClean="0">
              <a:ln>
                <a:noFill/>
              </a:ln>
              <a:solidFill>
                <a:schemeClr val="tx1"/>
              </a:solidFill>
              <a:effectLst/>
              <a:latin typeface="Arial" charset="0"/>
            </a:endParaRPr>
          </a:p>
        </p:txBody>
      </p:sp>
    </p:spTree>
    <p:custDataLst>
      <p:tags r:id="rId1"/>
    </p:custData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228600" y="-647700"/>
            <a:ext cx="7543800" cy="1295400"/>
          </a:xfrm>
        </p:spPr>
        <p:txBody>
          <a:bodyPr/>
          <a:lstStyle/>
          <a:p>
            <a:r>
              <a:rPr lang="en-US" sz="2800" dirty="0">
                <a:solidFill>
                  <a:srgbClr val="00FF00"/>
                </a:solidFill>
              </a:rPr>
              <a:t>Muscular Dystrophy</a:t>
            </a:r>
          </a:p>
        </p:txBody>
      </p:sp>
      <p:sp>
        <p:nvSpPr>
          <p:cNvPr id="133123" name="Rectangle 3"/>
          <p:cNvSpPr>
            <a:spLocks noGrp="1" noChangeArrowheads="1"/>
          </p:cNvSpPr>
          <p:nvPr>
            <p:ph type="body" idx="1"/>
          </p:nvPr>
        </p:nvSpPr>
        <p:spPr>
          <a:xfrm>
            <a:off x="228600" y="914400"/>
            <a:ext cx="8686800" cy="5138738"/>
          </a:xfrm>
        </p:spPr>
        <p:txBody>
          <a:bodyPr/>
          <a:lstStyle/>
          <a:p>
            <a:pPr>
              <a:lnSpc>
                <a:spcPct val="90000"/>
              </a:lnSpc>
            </a:pPr>
            <a:r>
              <a:rPr lang="en-US" sz="2400" dirty="0" err="1">
                <a:solidFill>
                  <a:srgbClr val="FFFF00"/>
                </a:solidFill>
              </a:rPr>
              <a:t>Duchenne</a:t>
            </a:r>
            <a:r>
              <a:rPr lang="en-US" sz="2400" dirty="0">
                <a:solidFill>
                  <a:srgbClr val="FFFF00"/>
                </a:solidFill>
              </a:rPr>
              <a:t> MD</a:t>
            </a:r>
          </a:p>
          <a:p>
            <a:pPr lvl="1">
              <a:lnSpc>
                <a:spcPct val="90000"/>
              </a:lnSpc>
            </a:pPr>
            <a:r>
              <a:rPr lang="en-US" sz="2400" dirty="0">
                <a:solidFill>
                  <a:srgbClr val="FFFF00"/>
                </a:solidFill>
              </a:rPr>
              <a:t>X-linked</a:t>
            </a:r>
            <a:r>
              <a:rPr lang="en-US" sz="2400" dirty="0"/>
              <a:t> (only boys</a:t>
            </a:r>
            <a:r>
              <a:rPr lang="en-US" sz="2400" dirty="0" smtClean="0"/>
              <a:t>) – Xp21</a:t>
            </a:r>
            <a:endParaRPr lang="en-US" sz="2400" dirty="0"/>
          </a:p>
          <a:p>
            <a:pPr lvl="1">
              <a:lnSpc>
                <a:spcPct val="90000"/>
              </a:lnSpc>
              <a:buNone/>
            </a:pPr>
            <a:r>
              <a:rPr lang="en-US" sz="2400" dirty="0" smtClean="0"/>
              <a:t> </a:t>
            </a:r>
            <a:endParaRPr lang="en-US" sz="2400" dirty="0"/>
          </a:p>
          <a:p>
            <a:pPr lvl="2">
              <a:lnSpc>
                <a:spcPct val="90000"/>
              </a:lnSpc>
            </a:pPr>
            <a:r>
              <a:rPr lang="en-US" sz="2400" dirty="0" smtClean="0">
                <a:solidFill>
                  <a:srgbClr val="FFFF00"/>
                </a:solidFill>
              </a:rPr>
              <a:t>Preschool</a:t>
            </a:r>
            <a:r>
              <a:rPr lang="en-US" sz="2400" dirty="0" smtClean="0"/>
              <a:t> age of onset</a:t>
            </a:r>
            <a:endParaRPr lang="en-US" sz="2400" dirty="0"/>
          </a:p>
          <a:p>
            <a:pPr lvl="2">
              <a:lnSpc>
                <a:spcPct val="90000"/>
              </a:lnSpc>
            </a:pPr>
            <a:r>
              <a:rPr lang="en-US" sz="2400" dirty="0">
                <a:solidFill>
                  <a:srgbClr val="FFFF00"/>
                </a:solidFill>
              </a:rPr>
              <a:t>PROXIMAL </a:t>
            </a:r>
            <a:r>
              <a:rPr lang="en-US" sz="2400" dirty="0"/>
              <a:t>muscle weakness – difficulty running, hopping, stair climbing, standing from sitting </a:t>
            </a:r>
            <a:r>
              <a:rPr lang="en-US" sz="2400" dirty="0">
                <a:solidFill>
                  <a:srgbClr val="FFFF00"/>
                </a:solidFill>
              </a:rPr>
              <a:t>(“Gower”)</a:t>
            </a:r>
          </a:p>
          <a:p>
            <a:pPr lvl="2">
              <a:lnSpc>
                <a:spcPct val="90000"/>
              </a:lnSpc>
            </a:pPr>
            <a:r>
              <a:rPr lang="en-US" sz="2400" dirty="0"/>
              <a:t>Face and eye weakness NOT present</a:t>
            </a:r>
          </a:p>
          <a:p>
            <a:pPr lvl="2">
              <a:lnSpc>
                <a:spcPct val="90000"/>
              </a:lnSpc>
            </a:pPr>
            <a:r>
              <a:rPr lang="en-US" sz="2400" dirty="0" err="1">
                <a:solidFill>
                  <a:srgbClr val="FFFF00"/>
                </a:solidFill>
              </a:rPr>
              <a:t>Pseudohypertrophy</a:t>
            </a:r>
            <a:r>
              <a:rPr lang="en-US" sz="2400" dirty="0"/>
              <a:t> of calf (</a:t>
            </a:r>
            <a:r>
              <a:rPr lang="en-US" sz="2400" dirty="0" err="1"/>
              <a:t>gastroc</a:t>
            </a:r>
            <a:r>
              <a:rPr lang="en-US" sz="2400" dirty="0"/>
              <a:t>) muscles </a:t>
            </a:r>
          </a:p>
          <a:p>
            <a:pPr lvl="2">
              <a:lnSpc>
                <a:spcPct val="90000"/>
              </a:lnSpc>
            </a:pPr>
            <a:r>
              <a:rPr lang="en-US" sz="2400" dirty="0">
                <a:solidFill>
                  <a:srgbClr val="FFFF00"/>
                </a:solidFill>
              </a:rPr>
              <a:t>Toe </a:t>
            </a:r>
            <a:r>
              <a:rPr lang="en-US" sz="2400" dirty="0" smtClean="0">
                <a:solidFill>
                  <a:srgbClr val="FFFF00"/>
                </a:solidFill>
              </a:rPr>
              <a:t>walking</a:t>
            </a:r>
          </a:p>
          <a:p>
            <a:pPr lvl="2">
              <a:lnSpc>
                <a:spcPct val="90000"/>
              </a:lnSpc>
            </a:pPr>
            <a:r>
              <a:rPr lang="en-US" sz="2400" dirty="0" err="1" smtClean="0"/>
              <a:t>Lordotic</a:t>
            </a:r>
            <a:r>
              <a:rPr lang="en-US" sz="2400" dirty="0" smtClean="0">
                <a:solidFill>
                  <a:srgbClr val="FFFF00"/>
                </a:solidFill>
              </a:rPr>
              <a:t> </a:t>
            </a:r>
            <a:r>
              <a:rPr lang="en-US" sz="2400" dirty="0" smtClean="0"/>
              <a:t>waddling</a:t>
            </a:r>
            <a:r>
              <a:rPr lang="en-US" sz="2400" dirty="0"/>
              <a:t> </a:t>
            </a:r>
            <a:r>
              <a:rPr lang="en-US" sz="2400" dirty="0" smtClean="0"/>
              <a:t>gait</a:t>
            </a:r>
            <a:endParaRPr lang="en-US" sz="2400" dirty="0"/>
          </a:p>
          <a:p>
            <a:pPr lvl="2">
              <a:lnSpc>
                <a:spcPct val="90000"/>
              </a:lnSpc>
            </a:pPr>
            <a:r>
              <a:rPr lang="en-US" sz="2400" dirty="0">
                <a:solidFill>
                  <a:srgbClr val="FFFF00"/>
                </a:solidFill>
              </a:rPr>
              <a:t>Wheelchair</a:t>
            </a:r>
            <a:r>
              <a:rPr lang="en-US" sz="2400" dirty="0"/>
              <a:t> bound by early-to-mid teens</a:t>
            </a:r>
          </a:p>
          <a:p>
            <a:pPr lvl="2">
              <a:lnSpc>
                <a:spcPct val="90000"/>
              </a:lnSpc>
            </a:pPr>
            <a:r>
              <a:rPr lang="en-US" sz="2400" dirty="0"/>
              <a:t>Progressive dilated </a:t>
            </a:r>
            <a:r>
              <a:rPr lang="en-US" sz="2400" dirty="0" err="1">
                <a:solidFill>
                  <a:srgbClr val="FF0000"/>
                </a:solidFill>
              </a:rPr>
              <a:t>cardiomyopathy</a:t>
            </a:r>
            <a:r>
              <a:rPr lang="en-US" sz="2400" dirty="0"/>
              <a:t> eventually occurs</a:t>
            </a:r>
          </a:p>
          <a:p>
            <a:pPr lvl="2">
              <a:lnSpc>
                <a:spcPct val="90000"/>
              </a:lnSpc>
            </a:pPr>
            <a:r>
              <a:rPr lang="en-US" sz="2400" dirty="0">
                <a:solidFill>
                  <a:srgbClr val="FFFF00"/>
                </a:solidFill>
              </a:rPr>
              <a:t>Death</a:t>
            </a:r>
            <a:r>
              <a:rPr lang="en-US" sz="2400" dirty="0"/>
              <a:t> by late teens to early 20s</a:t>
            </a:r>
          </a:p>
          <a:p>
            <a:pPr lvl="3">
              <a:lnSpc>
                <a:spcPct val="90000"/>
              </a:lnSpc>
            </a:pPr>
            <a:r>
              <a:rPr lang="en-US" sz="2400" dirty="0" err="1" smtClean="0">
                <a:solidFill>
                  <a:srgbClr val="FF0000"/>
                </a:solidFill>
              </a:rPr>
              <a:t>resp</a:t>
            </a:r>
            <a:r>
              <a:rPr lang="en-US" sz="2400" dirty="0" smtClean="0">
                <a:solidFill>
                  <a:srgbClr val="FF0000"/>
                </a:solidFill>
              </a:rPr>
              <a:t> </a:t>
            </a:r>
            <a:r>
              <a:rPr lang="en-US" sz="2400" dirty="0">
                <a:solidFill>
                  <a:srgbClr val="FF0000"/>
                </a:solidFill>
              </a:rPr>
              <a:t>failure </a:t>
            </a:r>
            <a:r>
              <a:rPr lang="en-US" sz="2400" dirty="0"/>
              <a:t>due to weakness, </a:t>
            </a:r>
            <a:r>
              <a:rPr lang="en-US" sz="2400" dirty="0" smtClean="0"/>
              <a:t>immobility, scoliosis</a:t>
            </a:r>
            <a:endParaRPr lang="en-US" sz="2400" dirty="0"/>
          </a:p>
        </p:txBody>
      </p:sp>
    </p:spTree>
    <p:custDataLst>
      <p:tags r:id="rId1"/>
    </p:custData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7" name="Picture 5" descr="Scan10106-176x315"/>
          <p:cNvPicPr>
            <a:picLocks noChangeAspect="1" noChangeArrowheads="1"/>
          </p:cNvPicPr>
          <p:nvPr/>
        </p:nvPicPr>
        <p:blipFill>
          <a:blip r:embed="rId4" cstate="print"/>
          <a:srcRect/>
          <a:stretch>
            <a:fillRect/>
          </a:stretch>
        </p:blipFill>
        <p:spPr bwMode="auto">
          <a:xfrm>
            <a:off x="6324600" y="1295400"/>
            <a:ext cx="2511425" cy="4495800"/>
          </a:xfrm>
          <a:prstGeom prst="rect">
            <a:avLst/>
          </a:prstGeom>
          <a:noFill/>
        </p:spPr>
      </p:pic>
      <p:pic>
        <p:nvPicPr>
          <p:cNvPr id="151559" name="Picture 7" descr="Plate3Inset"/>
          <p:cNvPicPr>
            <a:picLocks noChangeAspect="1" noChangeArrowheads="1"/>
          </p:cNvPicPr>
          <p:nvPr/>
        </p:nvPicPr>
        <p:blipFill>
          <a:blip r:embed="rId5" cstate="print"/>
          <a:srcRect/>
          <a:stretch>
            <a:fillRect/>
          </a:stretch>
        </p:blipFill>
        <p:spPr bwMode="auto">
          <a:xfrm>
            <a:off x="228600" y="838200"/>
            <a:ext cx="5181600" cy="4349750"/>
          </a:xfrm>
          <a:prstGeom prst="rect">
            <a:avLst/>
          </a:prstGeom>
          <a:noFill/>
        </p:spPr>
      </p:pic>
      <p:sp>
        <p:nvSpPr>
          <p:cNvPr id="151560" name="Text Box 8"/>
          <p:cNvSpPr txBox="1">
            <a:spLocks noChangeArrowheads="1"/>
          </p:cNvSpPr>
          <p:nvPr/>
        </p:nvSpPr>
        <p:spPr bwMode="auto">
          <a:xfrm>
            <a:off x="914400" y="5486400"/>
            <a:ext cx="3670300" cy="946150"/>
          </a:xfrm>
          <a:prstGeom prst="rect">
            <a:avLst/>
          </a:prstGeom>
          <a:noFill/>
          <a:ln w="12700" cap="sq">
            <a:noFill/>
            <a:miter lim="800000"/>
            <a:headEnd type="none" w="sm" len="sm"/>
            <a:tailEnd type="none" w="sm" len="sm"/>
          </a:ln>
          <a:effectLst/>
        </p:spPr>
        <p:txBody>
          <a:bodyPr wrap="none">
            <a:spAutoFit/>
          </a:bodyPr>
          <a:lstStyle/>
          <a:p>
            <a:r>
              <a:rPr lang="en-US" sz="2800" u="none"/>
              <a:t>Pseudohypertrophy of</a:t>
            </a:r>
          </a:p>
          <a:p>
            <a:r>
              <a:rPr lang="en-US" sz="2800" u="none"/>
              <a:t>      Calf muscles</a:t>
            </a:r>
          </a:p>
        </p:txBody>
      </p:sp>
      <p:sp>
        <p:nvSpPr>
          <p:cNvPr id="151561" name="Text Box 9"/>
          <p:cNvSpPr txBox="1">
            <a:spLocks noChangeArrowheads="1"/>
          </p:cNvSpPr>
          <p:nvPr/>
        </p:nvSpPr>
        <p:spPr bwMode="auto">
          <a:xfrm>
            <a:off x="6781800" y="6019800"/>
            <a:ext cx="2044700" cy="519113"/>
          </a:xfrm>
          <a:prstGeom prst="rect">
            <a:avLst/>
          </a:prstGeom>
          <a:noFill/>
          <a:ln w="12700" cap="sq">
            <a:noFill/>
            <a:miter lim="800000"/>
            <a:headEnd type="none" w="sm" len="sm"/>
            <a:tailEnd type="none" w="sm" len="sm"/>
          </a:ln>
          <a:effectLst/>
        </p:spPr>
        <p:txBody>
          <a:bodyPr wrap="none">
            <a:spAutoFit/>
          </a:bodyPr>
          <a:lstStyle/>
          <a:p>
            <a:r>
              <a:rPr lang="en-US" sz="2800" u="none"/>
              <a:t>Gower Sign</a:t>
            </a:r>
          </a:p>
        </p:txBody>
      </p:sp>
    </p:spTree>
    <p:custDataLst>
      <p:tags r:id="rId1"/>
    </p:custData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Grp="1" noChangeArrowheads="1"/>
          </p:cNvSpPr>
          <p:nvPr>
            <p:ph type="body" idx="1"/>
          </p:nvPr>
        </p:nvSpPr>
        <p:spPr/>
        <p:txBody>
          <a:bodyPr/>
          <a:lstStyle/>
          <a:p>
            <a:r>
              <a:rPr lang="en-US" sz="2800" dirty="0">
                <a:solidFill>
                  <a:srgbClr val="FFFF00"/>
                </a:solidFill>
              </a:rPr>
              <a:t>Becker MD</a:t>
            </a:r>
          </a:p>
          <a:p>
            <a:pPr lvl="1"/>
            <a:r>
              <a:rPr lang="en-US" sz="2800" dirty="0"/>
              <a:t>slowly </a:t>
            </a:r>
            <a:r>
              <a:rPr lang="en-US" sz="2800" dirty="0" smtClean="0"/>
              <a:t>progressive</a:t>
            </a:r>
            <a:endParaRPr lang="en-US" sz="2800" dirty="0"/>
          </a:p>
          <a:p>
            <a:pPr lvl="1"/>
            <a:r>
              <a:rPr lang="en-US" sz="2800" dirty="0"/>
              <a:t>onset after preschool (elementary or later)</a:t>
            </a:r>
          </a:p>
          <a:p>
            <a:pPr lvl="1"/>
            <a:r>
              <a:rPr lang="en-US" sz="2800" dirty="0"/>
              <a:t>prognosis more variable</a:t>
            </a:r>
          </a:p>
          <a:p>
            <a:pPr lvl="2"/>
            <a:r>
              <a:rPr lang="en-US" sz="2800" dirty="0"/>
              <a:t>may live past middle age</a:t>
            </a:r>
          </a:p>
          <a:p>
            <a:pPr lvl="2"/>
            <a:r>
              <a:rPr lang="en-US" sz="2800" dirty="0"/>
              <a:t>may self-ambulate without a wheelchair for may decades</a:t>
            </a:r>
          </a:p>
          <a:p>
            <a:pPr lvl="1"/>
            <a:r>
              <a:rPr lang="en-US" sz="2800" dirty="0"/>
              <a:t>progressive dilated </a:t>
            </a:r>
            <a:r>
              <a:rPr lang="en-US" sz="2800" dirty="0" err="1"/>
              <a:t>cardiomyopathy</a:t>
            </a:r>
            <a:r>
              <a:rPr lang="en-US" sz="2800" dirty="0"/>
              <a:t> occurs</a:t>
            </a:r>
          </a:p>
          <a:p>
            <a:pPr lvl="2"/>
            <a:r>
              <a:rPr lang="en-US" sz="2800" dirty="0"/>
              <a:t>may result in end-stage </a:t>
            </a:r>
            <a:r>
              <a:rPr lang="en-US" sz="2800" dirty="0">
                <a:solidFill>
                  <a:srgbClr val="FF0000"/>
                </a:solidFill>
              </a:rPr>
              <a:t>cardiac failure </a:t>
            </a:r>
          </a:p>
          <a:p>
            <a:pPr lvl="1"/>
            <a:endParaRPr lang="en-US" dirty="0"/>
          </a:p>
        </p:txBody>
      </p:sp>
    </p:spTree>
    <p:custDataLst>
      <p:tags r:id="rId1"/>
    </p:custData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type="body" idx="1"/>
          </p:nvPr>
        </p:nvSpPr>
        <p:spPr>
          <a:xfrm>
            <a:off x="0" y="381000"/>
            <a:ext cx="8763000" cy="6096000"/>
          </a:xfrm>
        </p:spPr>
        <p:txBody>
          <a:bodyPr/>
          <a:lstStyle/>
          <a:p>
            <a:pPr lvl="1">
              <a:lnSpc>
                <a:spcPct val="80000"/>
              </a:lnSpc>
            </a:pPr>
            <a:r>
              <a:rPr lang="en-US" sz="2400" dirty="0" smtClean="0"/>
              <a:t>Diagnosis: </a:t>
            </a:r>
            <a:endParaRPr lang="en-US" sz="2400" dirty="0"/>
          </a:p>
          <a:p>
            <a:pPr lvl="2">
              <a:lnSpc>
                <a:spcPct val="80000"/>
              </a:lnSpc>
            </a:pPr>
            <a:r>
              <a:rPr lang="en-US" sz="2400" dirty="0">
                <a:solidFill>
                  <a:srgbClr val="FFFF00"/>
                </a:solidFill>
              </a:rPr>
              <a:t>Elevated CPK</a:t>
            </a:r>
            <a:r>
              <a:rPr lang="en-US" sz="2400" dirty="0"/>
              <a:t> (&gt;10,000 DMD, &lt; 10,000 BMD)</a:t>
            </a:r>
          </a:p>
          <a:p>
            <a:pPr lvl="2">
              <a:lnSpc>
                <a:spcPct val="80000"/>
              </a:lnSpc>
            </a:pPr>
            <a:r>
              <a:rPr lang="en-US" sz="2400" dirty="0">
                <a:solidFill>
                  <a:srgbClr val="FFFF00"/>
                </a:solidFill>
              </a:rPr>
              <a:t>Genetic mutation </a:t>
            </a:r>
            <a:r>
              <a:rPr lang="en-US" sz="2400" dirty="0" smtClean="0">
                <a:solidFill>
                  <a:srgbClr val="FFFF00"/>
                </a:solidFill>
              </a:rPr>
              <a:t>analysis (</a:t>
            </a:r>
            <a:r>
              <a:rPr lang="en-US" sz="2400" dirty="0" err="1" smtClean="0">
                <a:solidFill>
                  <a:srgbClr val="FFFF00"/>
                </a:solidFill>
              </a:rPr>
              <a:t>dystrophin</a:t>
            </a:r>
            <a:r>
              <a:rPr lang="en-US" sz="2400" dirty="0" smtClean="0">
                <a:solidFill>
                  <a:srgbClr val="FFFF00"/>
                </a:solidFill>
              </a:rPr>
              <a:t>)</a:t>
            </a:r>
          </a:p>
          <a:p>
            <a:pPr lvl="2">
              <a:lnSpc>
                <a:spcPct val="80000"/>
              </a:lnSpc>
            </a:pPr>
            <a:r>
              <a:rPr lang="en-US" sz="2400" dirty="0" smtClean="0"/>
              <a:t>Muscle </a:t>
            </a:r>
            <a:r>
              <a:rPr lang="en-US" sz="2400" dirty="0"/>
              <a:t>biopsy - </a:t>
            </a:r>
            <a:r>
              <a:rPr lang="en-US" sz="2400" dirty="0" err="1"/>
              <a:t>d</a:t>
            </a:r>
            <a:r>
              <a:rPr lang="en-US" sz="2400" dirty="0" err="1" smtClean="0"/>
              <a:t>ystrophin</a:t>
            </a:r>
            <a:r>
              <a:rPr lang="en-US" sz="2400" dirty="0" smtClean="0"/>
              <a:t> </a:t>
            </a:r>
            <a:r>
              <a:rPr lang="en-US" sz="2400" dirty="0"/>
              <a:t>staining</a:t>
            </a:r>
          </a:p>
          <a:p>
            <a:pPr lvl="3">
              <a:lnSpc>
                <a:spcPct val="80000"/>
              </a:lnSpc>
            </a:pPr>
            <a:r>
              <a:rPr lang="en-US" sz="2400" dirty="0" smtClean="0">
                <a:solidFill>
                  <a:srgbClr val="FFFF00"/>
                </a:solidFill>
              </a:rPr>
              <a:t>absent</a:t>
            </a:r>
            <a:r>
              <a:rPr lang="en-US" sz="2400" dirty="0" smtClean="0"/>
              <a:t> </a:t>
            </a:r>
            <a:r>
              <a:rPr lang="en-US" sz="2400" dirty="0"/>
              <a:t>in </a:t>
            </a:r>
            <a:r>
              <a:rPr lang="en-US" sz="2400" dirty="0" err="1">
                <a:solidFill>
                  <a:srgbClr val="FFFF00"/>
                </a:solidFill>
              </a:rPr>
              <a:t>Duchenne</a:t>
            </a:r>
            <a:r>
              <a:rPr lang="en-US" sz="2400" dirty="0">
                <a:solidFill>
                  <a:srgbClr val="FFFF00"/>
                </a:solidFill>
              </a:rPr>
              <a:t> MD</a:t>
            </a:r>
          </a:p>
          <a:p>
            <a:pPr lvl="3">
              <a:lnSpc>
                <a:spcPct val="80000"/>
              </a:lnSpc>
            </a:pPr>
            <a:r>
              <a:rPr lang="en-US" sz="2400" dirty="0" smtClean="0">
                <a:solidFill>
                  <a:srgbClr val="FFFF00"/>
                </a:solidFill>
              </a:rPr>
              <a:t>reduced</a:t>
            </a:r>
            <a:r>
              <a:rPr lang="en-US" sz="2400" dirty="0" smtClean="0"/>
              <a:t> </a:t>
            </a:r>
            <a:r>
              <a:rPr lang="en-US" sz="2400" dirty="0"/>
              <a:t>in </a:t>
            </a:r>
            <a:r>
              <a:rPr lang="en-US" sz="2400" dirty="0">
                <a:solidFill>
                  <a:srgbClr val="FFFF00"/>
                </a:solidFill>
              </a:rPr>
              <a:t>Becker MD</a:t>
            </a:r>
          </a:p>
          <a:p>
            <a:pPr lvl="3">
              <a:lnSpc>
                <a:spcPct val="80000"/>
              </a:lnSpc>
            </a:pPr>
            <a:r>
              <a:rPr lang="en-US" sz="2400" dirty="0"/>
              <a:t>n</a:t>
            </a:r>
            <a:r>
              <a:rPr lang="en-US" sz="2400" dirty="0" smtClean="0"/>
              <a:t>ormal </a:t>
            </a:r>
            <a:r>
              <a:rPr lang="en-US" sz="2400" dirty="0"/>
              <a:t>in all other muscle disorders</a:t>
            </a:r>
          </a:p>
          <a:p>
            <a:pPr lvl="2">
              <a:lnSpc>
                <a:spcPct val="80000"/>
              </a:lnSpc>
            </a:pPr>
            <a:endParaRPr lang="en-US" sz="2400" dirty="0"/>
          </a:p>
          <a:p>
            <a:pPr lvl="1">
              <a:lnSpc>
                <a:spcPct val="80000"/>
              </a:lnSpc>
            </a:pPr>
            <a:r>
              <a:rPr lang="en-US" sz="2400" dirty="0"/>
              <a:t>Optimal management:</a:t>
            </a:r>
          </a:p>
          <a:p>
            <a:pPr lvl="2">
              <a:lnSpc>
                <a:spcPct val="80000"/>
              </a:lnSpc>
            </a:pPr>
            <a:r>
              <a:rPr lang="en-US" sz="2400" dirty="0"/>
              <a:t>Preserve ambulation with orthotics</a:t>
            </a:r>
          </a:p>
          <a:p>
            <a:pPr lvl="2">
              <a:lnSpc>
                <a:spcPct val="80000"/>
              </a:lnSpc>
            </a:pPr>
            <a:r>
              <a:rPr lang="en-US" sz="2400" dirty="0"/>
              <a:t>OT/PT to minimize contractures</a:t>
            </a:r>
          </a:p>
          <a:p>
            <a:pPr lvl="2">
              <a:lnSpc>
                <a:spcPct val="80000"/>
              </a:lnSpc>
            </a:pPr>
            <a:r>
              <a:rPr lang="en-US" sz="2400" dirty="0"/>
              <a:t>When non-ambulatory, prevention of scoliosis with:</a:t>
            </a:r>
          </a:p>
          <a:p>
            <a:pPr lvl="3">
              <a:lnSpc>
                <a:spcPct val="80000"/>
              </a:lnSpc>
            </a:pPr>
            <a:r>
              <a:rPr lang="en-US" sz="2400" dirty="0"/>
              <a:t>proper fitting wheelchair, spinal fusion if necessary</a:t>
            </a:r>
          </a:p>
          <a:p>
            <a:pPr lvl="1">
              <a:lnSpc>
                <a:spcPct val="80000"/>
              </a:lnSpc>
            </a:pPr>
            <a:endParaRPr lang="en-US" sz="2400" dirty="0"/>
          </a:p>
        </p:txBody>
      </p:sp>
    </p:spTree>
    <p:custDataLst>
      <p:tags r:id="rId1"/>
    </p:custData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81000" y="228600"/>
          <a:ext cx="8382000" cy="6553200"/>
        </p:xfrm>
        <a:graphic>
          <a:graphicData uri="http://schemas.openxmlformats.org/drawingml/2006/table">
            <a:tbl>
              <a:tblPr firstRow="1" bandRow="1">
                <a:tableStyleId>{5C22544A-7EE6-4342-B048-85BDC9FD1C3A}</a:tableStyleId>
              </a:tblPr>
              <a:tblGrid>
                <a:gridCol w="4191000"/>
                <a:gridCol w="4191000"/>
              </a:tblGrid>
              <a:tr h="762000">
                <a:tc>
                  <a:txBody>
                    <a:bodyPr/>
                    <a:lstStyle/>
                    <a:p>
                      <a:r>
                        <a:rPr lang="en-US" sz="2000" dirty="0" smtClean="0"/>
                        <a:t>Neurologic</a:t>
                      </a:r>
                      <a:r>
                        <a:rPr lang="en-US" sz="2000" baseline="0" dirty="0" smtClean="0"/>
                        <a:t> Condition</a:t>
                      </a:r>
                      <a:endParaRPr lang="en-US" sz="2000" dirty="0"/>
                    </a:p>
                  </a:txBody>
                  <a:tcPr/>
                </a:tc>
                <a:tc>
                  <a:txBody>
                    <a:bodyPr/>
                    <a:lstStyle/>
                    <a:p>
                      <a:r>
                        <a:rPr lang="en-US" dirty="0" smtClean="0"/>
                        <a:t>Genetic</a:t>
                      </a:r>
                      <a:r>
                        <a:rPr lang="en-US" baseline="0" dirty="0" smtClean="0"/>
                        <a:t> Defect / Mutation</a:t>
                      </a:r>
                      <a:endParaRPr lang="en-US" dirty="0"/>
                    </a:p>
                  </a:txBody>
                  <a:tcPr/>
                </a:tc>
              </a:tr>
              <a:tr h="762000">
                <a:tc>
                  <a:txBody>
                    <a:bodyPr/>
                    <a:lstStyle/>
                    <a:p>
                      <a:r>
                        <a:rPr lang="en-US" dirty="0" smtClean="0">
                          <a:solidFill>
                            <a:schemeClr val="bg1"/>
                          </a:solidFill>
                        </a:rPr>
                        <a:t>Familial Neonatal Seizures </a:t>
                      </a:r>
                    </a:p>
                    <a:p>
                      <a:r>
                        <a:rPr lang="en-US" dirty="0" smtClean="0">
                          <a:solidFill>
                            <a:schemeClr val="bg1"/>
                          </a:solidFill>
                        </a:rPr>
                        <a:t>     (</a:t>
                      </a:r>
                      <a:r>
                        <a:rPr lang="en-US" dirty="0" err="1" smtClean="0">
                          <a:solidFill>
                            <a:schemeClr val="bg1"/>
                          </a:solidFill>
                        </a:rPr>
                        <a:t>autosomal</a:t>
                      </a:r>
                      <a:r>
                        <a:rPr lang="en-US" dirty="0" smtClean="0">
                          <a:solidFill>
                            <a:schemeClr val="bg1"/>
                          </a:solidFill>
                        </a:rPr>
                        <a:t> dominant)</a:t>
                      </a:r>
                      <a:endParaRPr lang="en-US" dirty="0">
                        <a:solidFill>
                          <a:schemeClr val="bg1"/>
                        </a:solidFill>
                      </a:endParaRPr>
                    </a:p>
                  </a:txBody>
                  <a:tcPr/>
                </a:tc>
                <a:tc>
                  <a:txBody>
                    <a:bodyPr/>
                    <a:lstStyle/>
                    <a:p>
                      <a:r>
                        <a:rPr lang="en-US" sz="1800" dirty="0" smtClean="0">
                          <a:solidFill>
                            <a:schemeClr val="bg1"/>
                          </a:solidFill>
                        </a:rPr>
                        <a:t>alpha-subunit of Ach Receptor</a:t>
                      </a:r>
                      <a:endParaRPr lang="en-US" dirty="0">
                        <a:solidFill>
                          <a:schemeClr val="bg1"/>
                        </a:solidFill>
                      </a:endParaRPr>
                    </a:p>
                  </a:txBody>
                  <a:tcPr/>
                </a:tc>
              </a:tr>
              <a:tr h="762000">
                <a:tc>
                  <a:txBody>
                    <a:bodyPr/>
                    <a:lstStyle/>
                    <a:p>
                      <a:r>
                        <a:rPr lang="en-US" dirty="0" smtClean="0">
                          <a:solidFill>
                            <a:schemeClr val="bg1"/>
                          </a:solidFill>
                        </a:rPr>
                        <a:t>Infantile Spasms</a:t>
                      </a:r>
                    </a:p>
                    <a:p>
                      <a:r>
                        <a:rPr lang="en-US" dirty="0" smtClean="0">
                          <a:solidFill>
                            <a:schemeClr val="bg1"/>
                          </a:solidFill>
                        </a:rPr>
                        <a:t>     (X linked subtype)</a:t>
                      </a:r>
                      <a:endParaRPr lang="en-US" dirty="0">
                        <a:solidFill>
                          <a:schemeClr val="bg1"/>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ARX =</a:t>
                      </a:r>
                      <a:r>
                        <a:rPr lang="en-US" sz="1800" baseline="0" dirty="0" smtClean="0">
                          <a:solidFill>
                            <a:schemeClr val="bg1"/>
                          </a:solidFill>
                        </a:rPr>
                        <a:t> </a:t>
                      </a:r>
                      <a:r>
                        <a:rPr lang="en-US" sz="1800" u="sng" dirty="0" err="1" smtClean="0">
                          <a:solidFill>
                            <a:schemeClr val="bg1"/>
                          </a:solidFill>
                        </a:rPr>
                        <a:t>Ar</a:t>
                      </a:r>
                      <a:r>
                        <a:rPr lang="en-US" sz="1800" dirty="0" err="1" smtClean="0">
                          <a:solidFill>
                            <a:schemeClr val="bg1"/>
                          </a:solidFill>
                        </a:rPr>
                        <a:t>istaless</a:t>
                      </a:r>
                      <a:r>
                        <a:rPr lang="en-US" sz="1800" dirty="0" smtClean="0">
                          <a:solidFill>
                            <a:schemeClr val="bg1"/>
                          </a:solidFill>
                        </a:rPr>
                        <a:t> </a:t>
                      </a:r>
                      <a:r>
                        <a:rPr lang="en-US" sz="1800" u="sng" dirty="0" smtClean="0">
                          <a:solidFill>
                            <a:schemeClr val="bg1"/>
                          </a:solidFill>
                        </a:rPr>
                        <a:t>X</a:t>
                      </a:r>
                      <a:r>
                        <a:rPr lang="en-US" sz="1800" dirty="0" smtClean="0">
                          <a:solidFill>
                            <a:schemeClr val="bg1"/>
                          </a:solidFill>
                        </a:rPr>
                        <a:t>-linked </a:t>
                      </a:r>
                      <a:r>
                        <a:rPr lang="en-US" sz="1800" dirty="0" err="1" smtClean="0">
                          <a:solidFill>
                            <a:schemeClr val="bg1"/>
                          </a:solidFill>
                        </a:rPr>
                        <a:t>homeobox</a:t>
                      </a:r>
                      <a:r>
                        <a:rPr lang="en-US" sz="1800" dirty="0" smtClean="0">
                          <a:solidFill>
                            <a:schemeClr val="bg1"/>
                          </a:solidFill>
                        </a:rPr>
                        <a:t> gene</a:t>
                      </a:r>
                    </a:p>
                    <a:p>
                      <a:endParaRPr lang="en-US" dirty="0"/>
                    </a:p>
                  </a:txBody>
                  <a:tcPr/>
                </a:tc>
              </a:tr>
              <a:tr h="762000">
                <a:tc>
                  <a:txBody>
                    <a:bodyPr/>
                    <a:lstStyle/>
                    <a:p>
                      <a:r>
                        <a:rPr lang="en-US" dirty="0" smtClean="0">
                          <a:solidFill>
                            <a:schemeClr val="bg1"/>
                          </a:solidFill>
                        </a:rPr>
                        <a:t>Spinal</a:t>
                      </a:r>
                      <a:r>
                        <a:rPr lang="en-US" baseline="0" dirty="0" smtClean="0">
                          <a:solidFill>
                            <a:schemeClr val="bg1"/>
                          </a:solidFill>
                        </a:rPr>
                        <a:t> Muscular Atrophy (SMA)</a:t>
                      </a:r>
                    </a:p>
                    <a:p>
                      <a:r>
                        <a:rPr lang="en-US" baseline="0" dirty="0" smtClean="0">
                          <a:solidFill>
                            <a:schemeClr val="bg1"/>
                          </a:solidFill>
                        </a:rPr>
                        <a:t>     (</a:t>
                      </a:r>
                      <a:r>
                        <a:rPr lang="en-US" baseline="0" dirty="0" err="1" smtClean="0">
                          <a:solidFill>
                            <a:schemeClr val="bg1"/>
                          </a:solidFill>
                        </a:rPr>
                        <a:t>autosomal</a:t>
                      </a:r>
                      <a:r>
                        <a:rPr lang="en-US" baseline="0" dirty="0" smtClean="0">
                          <a:solidFill>
                            <a:schemeClr val="bg1"/>
                          </a:solidFill>
                        </a:rPr>
                        <a:t> recessive)</a:t>
                      </a:r>
                      <a:endParaRPr lang="en-US" dirty="0">
                        <a:solidFill>
                          <a:schemeClr val="bg1"/>
                        </a:solidFill>
                      </a:endParaRPr>
                    </a:p>
                  </a:txBody>
                  <a:tcPr/>
                </a:tc>
                <a:tc>
                  <a:txBody>
                    <a:bodyPr/>
                    <a:lstStyle/>
                    <a:p>
                      <a:r>
                        <a:rPr lang="en-US" dirty="0" smtClean="0">
                          <a:solidFill>
                            <a:schemeClr val="bg1"/>
                          </a:solidFill>
                        </a:rPr>
                        <a:t>Survival</a:t>
                      </a:r>
                      <a:r>
                        <a:rPr lang="en-US" baseline="0" dirty="0" smtClean="0">
                          <a:solidFill>
                            <a:schemeClr val="bg1"/>
                          </a:solidFill>
                        </a:rPr>
                        <a:t> Motor Neuron (SMN) gene (chromosome 5)</a:t>
                      </a:r>
                      <a:endParaRPr lang="en-US" dirty="0">
                        <a:solidFill>
                          <a:schemeClr val="bg1"/>
                        </a:solidFill>
                      </a:endParaRPr>
                    </a:p>
                  </a:txBody>
                  <a:tcPr/>
                </a:tc>
              </a:tr>
              <a:tr h="762000">
                <a:tc>
                  <a:txBody>
                    <a:bodyPr/>
                    <a:lstStyle/>
                    <a:p>
                      <a:r>
                        <a:rPr lang="en-US" dirty="0" err="1" smtClean="0">
                          <a:solidFill>
                            <a:schemeClr val="bg1"/>
                          </a:solidFill>
                        </a:rPr>
                        <a:t>Rett</a:t>
                      </a:r>
                      <a:r>
                        <a:rPr lang="en-US" dirty="0" smtClean="0">
                          <a:solidFill>
                            <a:schemeClr val="bg1"/>
                          </a:solidFill>
                        </a:rPr>
                        <a:t> Syndrome</a:t>
                      </a:r>
                    </a:p>
                    <a:p>
                      <a:r>
                        <a:rPr lang="en-US" dirty="0" smtClean="0">
                          <a:solidFill>
                            <a:schemeClr val="bg1"/>
                          </a:solidFill>
                        </a:rPr>
                        <a:t>     (X linked lethal)</a:t>
                      </a:r>
                      <a:endParaRPr lang="en-US" dirty="0">
                        <a:solidFill>
                          <a:schemeClr val="bg1"/>
                        </a:solidFill>
                      </a:endParaRPr>
                    </a:p>
                  </a:txBody>
                  <a:tcPr/>
                </a:tc>
                <a:tc>
                  <a:txBody>
                    <a:bodyPr/>
                    <a:lstStyle/>
                    <a:p>
                      <a:r>
                        <a:rPr lang="en-US" dirty="0" smtClean="0">
                          <a:solidFill>
                            <a:schemeClr val="bg1"/>
                          </a:solidFill>
                        </a:rPr>
                        <a:t>MECP2</a:t>
                      </a:r>
                      <a:endParaRPr lang="en-US" dirty="0">
                        <a:solidFill>
                          <a:schemeClr val="bg1"/>
                        </a:solidFill>
                      </a:endParaRPr>
                    </a:p>
                  </a:txBody>
                  <a:tcPr/>
                </a:tc>
              </a:tr>
              <a:tr h="762000">
                <a:tc>
                  <a:txBody>
                    <a:bodyPr/>
                    <a:lstStyle/>
                    <a:p>
                      <a:r>
                        <a:rPr lang="en-US" dirty="0" err="1" smtClean="0">
                          <a:solidFill>
                            <a:schemeClr val="bg1"/>
                          </a:solidFill>
                        </a:rPr>
                        <a:t>Duchenne</a:t>
                      </a:r>
                      <a:r>
                        <a:rPr lang="en-US" dirty="0" smtClean="0">
                          <a:solidFill>
                            <a:schemeClr val="bg1"/>
                          </a:solidFill>
                        </a:rPr>
                        <a:t> and Becker Muscular Dystrophy</a:t>
                      </a:r>
                      <a:r>
                        <a:rPr lang="en-US" baseline="0" dirty="0" smtClean="0">
                          <a:solidFill>
                            <a:schemeClr val="bg1"/>
                          </a:solidFill>
                        </a:rPr>
                        <a:t> </a:t>
                      </a:r>
                    </a:p>
                    <a:p>
                      <a:r>
                        <a:rPr lang="en-US" baseline="0" dirty="0" smtClean="0">
                          <a:solidFill>
                            <a:schemeClr val="bg1"/>
                          </a:solidFill>
                        </a:rPr>
                        <a:t>     (X linked)</a:t>
                      </a:r>
                      <a:endParaRPr lang="en-US" dirty="0">
                        <a:solidFill>
                          <a:schemeClr val="bg1"/>
                        </a:solidFill>
                      </a:endParaRPr>
                    </a:p>
                  </a:txBody>
                  <a:tcPr/>
                </a:tc>
                <a:tc>
                  <a:txBody>
                    <a:bodyPr/>
                    <a:lstStyle/>
                    <a:p>
                      <a:r>
                        <a:rPr lang="en-US" dirty="0" err="1" smtClean="0">
                          <a:solidFill>
                            <a:schemeClr val="bg1"/>
                          </a:solidFill>
                        </a:rPr>
                        <a:t>Dystrophin</a:t>
                      </a:r>
                      <a:endParaRPr lang="en-US" dirty="0">
                        <a:solidFill>
                          <a:schemeClr val="bg1"/>
                        </a:solidFill>
                      </a:endParaRPr>
                    </a:p>
                  </a:txBody>
                  <a:tcPr/>
                </a:tc>
              </a:tr>
              <a:tr h="762000">
                <a:tc>
                  <a:txBody>
                    <a:bodyPr/>
                    <a:lstStyle/>
                    <a:p>
                      <a:r>
                        <a:rPr lang="en-US" dirty="0" err="1" smtClean="0">
                          <a:solidFill>
                            <a:schemeClr val="bg1"/>
                          </a:solidFill>
                        </a:rPr>
                        <a:t>Lissencephaly</a:t>
                      </a:r>
                      <a:r>
                        <a:rPr lang="en-US" dirty="0" smtClean="0">
                          <a:solidFill>
                            <a:schemeClr val="bg1"/>
                          </a:solidFill>
                        </a:rPr>
                        <a:t> (Miller-</a:t>
                      </a:r>
                      <a:r>
                        <a:rPr lang="en-US" dirty="0" err="1" smtClean="0">
                          <a:solidFill>
                            <a:schemeClr val="bg1"/>
                          </a:solidFill>
                        </a:rPr>
                        <a:t>Diecker</a:t>
                      </a:r>
                      <a:r>
                        <a:rPr lang="en-US" baseline="0" dirty="0" smtClean="0">
                          <a:solidFill>
                            <a:schemeClr val="bg1"/>
                          </a:solidFill>
                        </a:rPr>
                        <a:t> subtype)</a:t>
                      </a:r>
                      <a:endParaRPr lang="en-US" dirty="0">
                        <a:solidFill>
                          <a:schemeClr val="bg1"/>
                        </a:solidFill>
                      </a:endParaRPr>
                    </a:p>
                  </a:txBody>
                  <a:tcPr/>
                </a:tc>
                <a:tc>
                  <a:txBody>
                    <a:bodyPr/>
                    <a:lstStyle/>
                    <a:p>
                      <a:r>
                        <a:rPr lang="en-US" sz="1800" u="none" dirty="0" smtClean="0">
                          <a:solidFill>
                            <a:schemeClr val="bg1"/>
                          </a:solidFill>
                        </a:rPr>
                        <a:t>LIS-1</a:t>
                      </a:r>
                    </a:p>
                    <a:p>
                      <a:r>
                        <a:rPr lang="en-US" sz="1800" u="none" dirty="0" smtClean="0"/>
                        <a:t>  </a:t>
                      </a:r>
                    </a:p>
                    <a:p>
                      <a:endParaRPr lang="en-US" dirty="0"/>
                    </a:p>
                  </a:txBody>
                  <a:tcPr/>
                </a:tc>
              </a:tr>
              <a:tr h="762000">
                <a:tc>
                  <a:txBody>
                    <a:bodyPr/>
                    <a:lstStyle/>
                    <a:p>
                      <a:r>
                        <a:rPr lang="en-US" dirty="0" smtClean="0">
                          <a:solidFill>
                            <a:schemeClr val="bg1"/>
                          </a:solidFill>
                        </a:rPr>
                        <a:t>Friedrich Ataxia</a:t>
                      </a:r>
                    </a:p>
                    <a:p>
                      <a:r>
                        <a:rPr lang="en-US" dirty="0" smtClean="0">
                          <a:solidFill>
                            <a:schemeClr val="bg1"/>
                          </a:solidFill>
                        </a:rPr>
                        <a:t>     (</a:t>
                      </a:r>
                      <a:r>
                        <a:rPr lang="en-US" dirty="0" err="1" smtClean="0">
                          <a:solidFill>
                            <a:schemeClr val="bg1"/>
                          </a:solidFill>
                        </a:rPr>
                        <a:t>autosomal</a:t>
                      </a:r>
                      <a:r>
                        <a:rPr lang="en-US" dirty="0" smtClean="0">
                          <a:solidFill>
                            <a:schemeClr val="bg1"/>
                          </a:solidFill>
                        </a:rPr>
                        <a:t> recessive)</a:t>
                      </a:r>
                      <a:endParaRPr lang="en-US" dirty="0">
                        <a:solidFill>
                          <a:schemeClr val="bg1"/>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multiple GAA repeats in </a:t>
                      </a:r>
                      <a:r>
                        <a:rPr lang="en-US" sz="1800" dirty="0" err="1" smtClean="0">
                          <a:solidFill>
                            <a:schemeClr val="bg1"/>
                          </a:solidFill>
                        </a:rPr>
                        <a:t>frataxin</a:t>
                      </a:r>
                      <a:r>
                        <a:rPr lang="en-US" sz="1800" dirty="0" smtClean="0">
                          <a:solidFill>
                            <a:schemeClr val="bg1"/>
                          </a:solidFill>
                        </a:rPr>
                        <a:t> gene</a:t>
                      </a:r>
                    </a:p>
                    <a:p>
                      <a:endParaRPr lang="en-US" dirty="0"/>
                    </a:p>
                  </a:txBody>
                  <a:tcPr/>
                </a:tc>
              </a:tr>
            </a:tbl>
          </a:graphicData>
        </a:graphic>
      </p:graphicFrame>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304800" y="685800"/>
            <a:ext cx="8839200" cy="5943600"/>
          </a:xfrm>
        </p:spPr>
        <p:txBody>
          <a:bodyPr/>
          <a:lstStyle/>
          <a:p>
            <a:pPr>
              <a:lnSpc>
                <a:spcPct val="90000"/>
              </a:lnSpc>
            </a:pPr>
            <a:r>
              <a:rPr lang="en-US" sz="2600" dirty="0">
                <a:solidFill>
                  <a:srgbClr val="00FF00"/>
                </a:solidFill>
              </a:rPr>
              <a:t>Migraine-related</a:t>
            </a:r>
            <a:r>
              <a:rPr lang="en-US" sz="2600" dirty="0"/>
              <a:t> </a:t>
            </a:r>
            <a:r>
              <a:rPr lang="en-US" sz="2600" dirty="0">
                <a:solidFill>
                  <a:srgbClr val="00FF00"/>
                </a:solidFill>
              </a:rPr>
              <a:t>syndromes</a:t>
            </a:r>
            <a:r>
              <a:rPr lang="en-US" sz="2600" dirty="0"/>
              <a:t> </a:t>
            </a:r>
            <a:r>
              <a:rPr lang="en-US" sz="2600" dirty="0">
                <a:solidFill>
                  <a:srgbClr val="00FF00"/>
                </a:solidFill>
              </a:rPr>
              <a:t>(variants)</a:t>
            </a:r>
          </a:p>
          <a:p>
            <a:pPr lvl="1">
              <a:lnSpc>
                <a:spcPct val="90000"/>
              </a:lnSpc>
            </a:pPr>
            <a:r>
              <a:rPr lang="en-US" sz="2200" dirty="0">
                <a:solidFill>
                  <a:srgbClr val="0099FF"/>
                </a:solidFill>
              </a:rPr>
              <a:t>Benign paroxysmal vertigo</a:t>
            </a:r>
          </a:p>
          <a:p>
            <a:pPr lvl="2">
              <a:lnSpc>
                <a:spcPct val="90000"/>
              </a:lnSpc>
            </a:pPr>
            <a:r>
              <a:rPr lang="en-US" sz="2100" dirty="0"/>
              <a:t>recurrent </a:t>
            </a:r>
            <a:r>
              <a:rPr lang="en-US" sz="2100" dirty="0" smtClean="0"/>
              <a:t>vertigo (suddenly looks afraid, grabs onto someone)</a:t>
            </a:r>
            <a:endParaRPr lang="en-US" sz="2100" dirty="0"/>
          </a:p>
          <a:p>
            <a:pPr lvl="2">
              <a:lnSpc>
                <a:spcPct val="90000"/>
              </a:lnSpc>
            </a:pPr>
            <a:r>
              <a:rPr lang="en-US" sz="2100" dirty="0" smtClean="0"/>
              <a:t>nausea</a:t>
            </a:r>
            <a:r>
              <a:rPr lang="en-US" sz="2100" dirty="0"/>
              <a:t>, vomiting, </a:t>
            </a:r>
            <a:r>
              <a:rPr lang="en-US" sz="2100" dirty="0" err="1" smtClean="0"/>
              <a:t>nystagmus</a:t>
            </a:r>
            <a:r>
              <a:rPr lang="en-US" sz="2100" dirty="0" smtClean="0"/>
              <a:t> </a:t>
            </a:r>
            <a:endParaRPr lang="en-US" sz="2100" dirty="0"/>
          </a:p>
          <a:p>
            <a:pPr lvl="1">
              <a:lnSpc>
                <a:spcPct val="90000"/>
              </a:lnSpc>
            </a:pPr>
            <a:r>
              <a:rPr lang="en-US" sz="2200" dirty="0">
                <a:solidFill>
                  <a:srgbClr val="0099FF"/>
                </a:solidFill>
              </a:rPr>
              <a:t>Cyclic vomiting</a:t>
            </a:r>
          </a:p>
          <a:p>
            <a:pPr lvl="2">
              <a:lnSpc>
                <a:spcPct val="90000"/>
              </a:lnSpc>
            </a:pPr>
            <a:r>
              <a:rPr lang="en-US" sz="2100" dirty="0"/>
              <a:t>recurrent severe </a:t>
            </a:r>
            <a:r>
              <a:rPr lang="en-US" sz="2100" dirty="0" smtClean="0"/>
              <a:t>nausea </a:t>
            </a:r>
            <a:r>
              <a:rPr lang="en-US" sz="2100" dirty="0"/>
              <a:t>and </a:t>
            </a:r>
            <a:r>
              <a:rPr lang="en-US" sz="2100" dirty="0" smtClean="0"/>
              <a:t>vomiting (q weeks-to-months)</a:t>
            </a:r>
            <a:endParaRPr lang="en-US" sz="2100" dirty="0"/>
          </a:p>
          <a:p>
            <a:pPr lvl="2">
              <a:lnSpc>
                <a:spcPct val="90000"/>
              </a:lnSpc>
            </a:pPr>
            <a:r>
              <a:rPr lang="en-US" sz="2100" dirty="0"/>
              <a:t>attacks last </a:t>
            </a:r>
            <a:r>
              <a:rPr lang="en-US" sz="2100" dirty="0" smtClean="0"/>
              <a:t>hours-to-days</a:t>
            </a:r>
            <a:endParaRPr lang="en-US" sz="2100" dirty="0"/>
          </a:p>
          <a:p>
            <a:pPr lvl="2">
              <a:lnSpc>
                <a:spcPct val="90000"/>
              </a:lnSpc>
            </a:pPr>
            <a:r>
              <a:rPr lang="en-US" sz="2100" dirty="0"/>
              <a:t>symptom-free between attacks</a:t>
            </a:r>
          </a:p>
          <a:p>
            <a:pPr lvl="1">
              <a:lnSpc>
                <a:spcPct val="90000"/>
              </a:lnSpc>
            </a:pPr>
            <a:r>
              <a:rPr lang="en-US" sz="2200" dirty="0">
                <a:solidFill>
                  <a:srgbClr val="0099FF"/>
                </a:solidFill>
              </a:rPr>
              <a:t>Alternating </a:t>
            </a:r>
            <a:r>
              <a:rPr lang="en-US" sz="2200" dirty="0" err="1">
                <a:solidFill>
                  <a:srgbClr val="0099FF"/>
                </a:solidFill>
              </a:rPr>
              <a:t>hemiplegia</a:t>
            </a:r>
            <a:endParaRPr lang="en-US" sz="2200" dirty="0">
              <a:solidFill>
                <a:srgbClr val="0099FF"/>
              </a:solidFill>
            </a:endParaRPr>
          </a:p>
          <a:p>
            <a:pPr lvl="2">
              <a:lnSpc>
                <a:spcPct val="90000"/>
              </a:lnSpc>
            </a:pPr>
            <a:r>
              <a:rPr lang="en-US" sz="2100" dirty="0"/>
              <a:t>repeated attacks of L or R </a:t>
            </a:r>
            <a:r>
              <a:rPr lang="en-US" sz="2100" dirty="0" err="1"/>
              <a:t>hemiplegia</a:t>
            </a:r>
            <a:r>
              <a:rPr lang="en-US" sz="2100" dirty="0"/>
              <a:t> </a:t>
            </a:r>
          </a:p>
          <a:p>
            <a:pPr lvl="2">
              <a:lnSpc>
                <a:spcPct val="90000"/>
              </a:lnSpc>
            </a:pPr>
            <a:r>
              <a:rPr lang="en-US" sz="2100" dirty="0"/>
              <a:t>onset before 18 months</a:t>
            </a:r>
          </a:p>
          <a:p>
            <a:pPr lvl="2">
              <a:lnSpc>
                <a:spcPct val="90000"/>
              </a:lnSpc>
            </a:pPr>
            <a:r>
              <a:rPr lang="en-US" sz="2100" dirty="0"/>
              <a:t>normal at birth, </a:t>
            </a:r>
            <a:r>
              <a:rPr lang="en-US" sz="2100" dirty="0" err="1"/>
              <a:t>neurodevelopmental</a:t>
            </a:r>
            <a:r>
              <a:rPr lang="en-US" sz="2100" dirty="0"/>
              <a:t> issues after onset</a:t>
            </a:r>
          </a:p>
          <a:p>
            <a:pPr lvl="1">
              <a:lnSpc>
                <a:spcPct val="90000"/>
              </a:lnSpc>
            </a:pPr>
            <a:r>
              <a:rPr lang="en-US" sz="2200" dirty="0">
                <a:solidFill>
                  <a:srgbClr val="0099FF"/>
                </a:solidFill>
              </a:rPr>
              <a:t>Paroxysmal </a:t>
            </a:r>
            <a:r>
              <a:rPr lang="en-US" sz="2200" dirty="0" err="1">
                <a:solidFill>
                  <a:srgbClr val="0099FF"/>
                </a:solidFill>
              </a:rPr>
              <a:t>torticollis</a:t>
            </a:r>
            <a:endParaRPr lang="en-US" sz="2200" dirty="0">
              <a:solidFill>
                <a:srgbClr val="0099FF"/>
              </a:solidFill>
            </a:endParaRPr>
          </a:p>
          <a:p>
            <a:pPr lvl="2">
              <a:lnSpc>
                <a:spcPct val="90000"/>
              </a:lnSpc>
            </a:pPr>
            <a:r>
              <a:rPr lang="en-US" sz="2100" dirty="0"/>
              <a:t>benign intermittent self-limited episodes of head tilt</a:t>
            </a:r>
          </a:p>
          <a:p>
            <a:pPr lvl="2">
              <a:lnSpc>
                <a:spcPct val="90000"/>
              </a:lnSpc>
            </a:pPr>
            <a:r>
              <a:rPr lang="en-US" sz="2100" dirty="0"/>
              <a:t>spells last hours to days</a:t>
            </a:r>
          </a:p>
          <a:p>
            <a:pPr lvl="2">
              <a:lnSpc>
                <a:spcPct val="90000"/>
              </a:lnSpc>
            </a:pPr>
            <a:r>
              <a:rPr lang="en-US" sz="2100" dirty="0"/>
              <a:t>start in 1</a:t>
            </a:r>
            <a:r>
              <a:rPr lang="en-US" sz="2100" baseline="30000" dirty="0"/>
              <a:t>st</a:t>
            </a:r>
            <a:r>
              <a:rPr lang="en-US" sz="2100" dirty="0"/>
              <a:t> year of life, resolve by age 5 years</a:t>
            </a:r>
          </a:p>
          <a:p>
            <a:pPr lvl="1">
              <a:lnSpc>
                <a:spcPct val="90000"/>
              </a:lnSpc>
            </a:pPr>
            <a:endParaRPr lang="en-US" sz="2200" dirty="0"/>
          </a:p>
        </p:txBody>
      </p:sp>
    </p:spTree>
    <p:custDataLst>
      <p:tags r:id="rId1"/>
    </p:custData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81000" y="228600"/>
          <a:ext cx="8382000" cy="6766560"/>
        </p:xfrm>
        <a:graphic>
          <a:graphicData uri="http://schemas.openxmlformats.org/drawingml/2006/table">
            <a:tbl>
              <a:tblPr firstRow="1" bandRow="1">
                <a:tableStyleId>{5C22544A-7EE6-4342-B048-85BDC9FD1C3A}</a:tableStyleId>
              </a:tblPr>
              <a:tblGrid>
                <a:gridCol w="4191000"/>
                <a:gridCol w="4191000"/>
              </a:tblGrid>
              <a:tr h="914400">
                <a:tc>
                  <a:txBody>
                    <a:bodyPr/>
                    <a:lstStyle/>
                    <a:p>
                      <a:r>
                        <a:rPr lang="en-US" sz="2000" dirty="0" smtClean="0"/>
                        <a:t>Neurologic</a:t>
                      </a:r>
                      <a:r>
                        <a:rPr lang="en-US" sz="2000" baseline="0" dirty="0" smtClean="0"/>
                        <a:t> Condition</a:t>
                      </a:r>
                      <a:endParaRPr lang="en-US" sz="2000" dirty="0"/>
                    </a:p>
                  </a:txBody>
                  <a:tcPr/>
                </a:tc>
                <a:tc>
                  <a:txBody>
                    <a:bodyPr/>
                    <a:lstStyle/>
                    <a:p>
                      <a:r>
                        <a:rPr lang="en-US" dirty="0" smtClean="0"/>
                        <a:t>Genetic</a:t>
                      </a:r>
                      <a:r>
                        <a:rPr lang="en-US" baseline="0" dirty="0" smtClean="0"/>
                        <a:t> Defect / Mutation</a:t>
                      </a:r>
                      <a:endParaRPr lang="en-US" dirty="0"/>
                    </a:p>
                  </a:txBody>
                  <a:tcPr/>
                </a:tc>
              </a:tr>
              <a:tr h="762000">
                <a:tc>
                  <a:txBody>
                    <a:bodyPr/>
                    <a:lstStyle/>
                    <a:p>
                      <a:r>
                        <a:rPr lang="en-US" dirty="0" smtClean="0">
                          <a:solidFill>
                            <a:schemeClr val="bg1"/>
                          </a:solidFill>
                        </a:rPr>
                        <a:t>Ataxia </a:t>
                      </a:r>
                      <a:r>
                        <a:rPr lang="en-US" dirty="0" err="1" smtClean="0">
                          <a:solidFill>
                            <a:schemeClr val="bg1"/>
                          </a:solidFill>
                        </a:rPr>
                        <a:t>Telangectasia</a:t>
                      </a:r>
                      <a:endParaRPr lang="en-US" dirty="0" smtClean="0">
                        <a:solidFill>
                          <a:schemeClr val="bg1"/>
                        </a:solidFill>
                      </a:endParaRPr>
                    </a:p>
                    <a:p>
                      <a:r>
                        <a:rPr lang="en-US" dirty="0" smtClean="0">
                          <a:solidFill>
                            <a:schemeClr val="bg1"/>
                          </a:solidFill>
                        </a:rPr>
                        <a:t>     (</a:t>
                      </a:r>
                      <a:r>
                        <a:rPr lang="en-US" dirty="0" err="1" smtClean="0">
                          <a:solidFill>
                            <a:schemeClr val="bg1"/>
                          </a:solidFill>
                        </a:rPr>
                        <a:t>autosomal</a:t>
                      </a:r>
                      <a:r>
                        <a:rPr lang="en-US" dirty="0" smtClean="0">
                          <a:solidFill>
                            <a:schemeClr val="bg1"/>
                          </a:solidFill>
                        </a:rPr>
                        <a:t> recessive)</a:t>
                      </a:r>
                      <a:endParaRPr lang="en-US" dirty="0">
                        <a:solidFill>
                          <a:schemeClr val="bg1"/>
                        </a:solidFill>
                      </a:endParaRPr>
                    </a:p>
                  </a:txBody>
                  <a:tcPr/>
                </a:tc>
                <a:tc>
                  <a:txBody>
                    <a:bodyPr/>
                    <a:lstStyle/>
                    <a:p>
                      <a:r>
                        <a:rPr lang="en-US" dirty="0" smtClean="0">
                          <a:solidFill>
                            <a:schemeClr val="bg1"/>
                          </a:solidFill>
                        </a:rPr>
                        <a:t>ATM (Ataxia </a:t>
                      </a:r>
                      <a:r>
                        <a:rPr lang="en-US" dirty="0" err="1" smtClean="0">
                          <a:solidFill>
                            <a:schemeClr val="bg1"/>
                          </a:solidFill>
                        </a:rPr>
                        <a:t>Telangectasia</a:t>
                      </a:r>
                      <a:r>
                        <a:rPr lang="en-US" baseline="0" dirty="0" smtClean="0">
                          <a:solidFill>
                            <a:schemeClr val="bg1"/>
                          </a:solidFill>
                        </a:rPr>
                        <a:t> Mutated) </a:t>
                      </a:r>
                      <a:r>
                        <a:rPr lang="en-US" dirty="0" smtClean="0">
                          <a:solidFill>
                            <a:schemeClr val="bg1"/>
                          </a:solidFill>
                        </a:rPr>
                        <a:t>gene – protein </a:t>
                      </a:r>
                      <a:r>
                        <a:rPr lang="en-US" dirty="0" err="1" smtClean="0">
                          <a:solidFill>
                            <a:schemeClr val="bg1"/>
                          </a:solidFill>
                        </a:rPr>
                        <a:t>kinase</a:t>
                      </a:r>
                      <a:r>
                        <a:rPr lang="en-US" dirty="0" smtClean="0">
                          <a:solidFill>
                            <a:schemeClr val="bg1"/>
                          </a:solidFill>
                        </a:rPr>
                        <a:t> for DNA repair</a:t>
                      </a:r>
                      <a:endParaRPr lang="en-US" dirty="0">
                        <a:solidFill>
                          <a:schemeClr val="bg1"/>
                        </a:solidFill>
                      </a:endParaRPr>
                    </a:p>
                  </a:txBody>
                  <a:tcPr/>
                </a:tc>
              </a:tr>
              <a:tr h="762000">
                <a:tc>
                  <a:txBody>
                    <a:bodyPr/>
                    <a:lstStyle/>
                    <a:p>
                      <a:r>
                        <a:rPr lang="en-US" dirty="0" smtClean="0">
                          <a:solidFill>
                            <a:schemeClr val="bg1"/>
                          </a:solidFill>
                        </a:rPr>
                        <a:t>Neurofibromatosis Type 1</a:t>
                      </a:r>
                    </a:p>
                    <a:p>
                      <a:r>
                        <a:rPr lang="en-US" dirty="0" smtClean="0">
                          <a:solidFill>
                            <a:schemeClr val="bg1"/>
                          </a:solidFill>
                        </a:rPr>
                        <a:t>     (</a:t>
                      </a:r>
                      <a:r>
                        <a:rPr lang="en-US" dirty="0" err="1" smtClean="0">
                          <a:solidFill>
                            <a:schemeClr val="bg1"/>
                          </a:solidFill>
                        </a:rPr>
                        <a:t>autosomal</a:t>
                      </a:r>
                      <a:r>
                        <a:rPr lang="en-US" dirty="0" smtClean="0">
                          <a:solidFill>
                            <a:schemeClr val="bg1"/>
                          </a:solidFill>
                        </a:rPr>
                        <a:t> dominant)</a:t>
                      </a:r>
                      <a:endParaRPr lang="en-US" dirty="0">
                        <a:solidFill>
                          <a:schemeClr val="bg1"/>
                        </a:solidFill>
                      </a:endParaRPr>
                    </a:p>
                  </a:txBody>
                  <a:tcPr/>
                </a:tc>
                <a:tc>
                  <a:txBody>
                    <a:bodyPr/>
                    <a:lstStyle/>
                    <a:p>
                      <a:r>
                        <a:rPr lang="en-US" sz="1800" u="none" dirty="0" err="1" smtClean="0">
                          <a:solidFill>
                            <a:schemeClr val="bg1"/>
                          </a:solidFill>
                        </a:rPr>
                        <a:t>Neurofibromin</a:t>
                      </a:r>
                      <a:r>
                        <a:rPr lang="en-US" sz="1800" u="none" dirty="0" smtClean="0">
                          <a:solidFill>
                            <a:schemeClr val="bg1"/>
                          </a:solidFill>
                        </a:rPr>
                        <a:t> (chromosome 17) </a:t>
                      </a:r>
                      <a:endParaRPr lang="en-US" u="none" dirty="0">
                        <a:solidFill>
                          <a:schemeClr val="bg1"/>
                        </a:solidFill>
                      </a:endParaRPr>
                    </a:p>
                  </a:txBody>
                  <a:tcPr/>
                </a:tc>
              </a:tr>
              <a:tr h="762000">
                <a:tc>
                  <a:txBody>
                    <a:bodyPr/>
                    <a:lstStyle/>
                    <a:p>
                      <a:r>
                        <a:rPr lang="en-US" dirty="0" smtClean="0">
                          <a:solidFill>
                            <a:schemeClr val="bg1"/>
                          </a:solidFill>
                        </a:rPr>
                        <a:t>Neurofibromatosis Type 2</a:t>
                      </a:r>
                    </a:p>
                    <a:p>
                      <a:r>
                        <a:rPr lang="en-US" dirty="0" smtClean="0">
                          <a:solidFill>
                            <a:schemeClr val="bg1"/>
                          </a:solidFill>
                        </a:rPr>
                        <a:t>     (</a:t>
                      </a:r>
                      <a:r>
                        <a:rPr lang="en-US" dirty="0" err="1" smtClean="0">
                          <a:solidFill>
                            <a:schemeClr val="bg1"/>
                          </a:solidFill>
                        </a:rPr>
                        <a:t>autosomal</a:t>
                      </a:r>
                      <a:r>
                        <a:rPr lang="en-US" dirty="0" smtClean="0">
                          <a:solidFill>
                            <a:schemeClr val="bg1"/>
                          </a:solidFill>
                        </a:rPr>
                        <a:t> dominant)</a:t>
                      </a:r>
                      <a:endParaRPr lang="en-US" dirty="0">
                        <a:solidFill>
                          <a:schemeClr val="bg1"/>
                        </a:solidFill>
                      </a:endParaRPr>
                    </a:p>
                  </a:txBody>
                  <a:tcPr/>
                </a:tc>
                <a:tc>
                  <a:txBody>
                    <a:bodyPr/>
                    <a:lstStyle/>
                    <a:p>
                      <a:r>
                        <a:rPr lang="en-US" sz="1800" u="none" dirty="0" smtClean="0">
                          <a:solidFill>
                            <a:schemeClr val="bg1"/>
                          </a:solidFill>
                        </a:rPr>
                        <a:t>Merlin</a:t>
                      </a:r>
                      <a:r>
                        <a:rPr lang="en-US" sz="1800" dirty="0" smtClean="0">
                          <a:solidFill>
                            <a:schemeClr val="bg1"/>
                          </a:solidFill>
                        </a:rPr>
                        <a:t> (chromosome 22)</a:t>
                      </a:r>
                      <a:endParaRPr lang="en-US" dirty="0">
                        <a:solidFill>
                          <a:schemeClr val="bg1"/>
                        </a:solidFill>
                      </a:endParaRPr>
                    </a:p>
                  </a:txBody>
                  <a:tcPr/>
                </a:tc>
              </a:tr>
              <a:tr h="762000">
                <a:tc>
                  <a:txBody>
                    <a:bodyPr/>
                    <a:lstStyle/>
                    <a:p>
                      <a:r>
                        <a:rPr lang="en-US" dirty="0" smtClean="0">
                          <a:solidFill>
                            <a:schemeClr val="bg1"/>
                          </a:solidFill>
                        </a:rPr>
                        <a:t>Tuberous</a:t>
                      </a:r>
                      <a:r>
                        <a:rPr lang="en-US" baseline="0" dirty="0" smtClean="0">
                          <a:solidFill>
                            <a:schemeClr val="bg1"/>
                          </a:solidFill>
                        </a:rPr>
                        <a:t> Sclerosis</a:t>
                      </a:r>
                    </a:p>
                    <a:p>
                      <a:r>
                        <a:rPr lang="en-US" baseline="0" dirty="0" smtClean="0">
                          <a:solidFill>
                            <a:schemeClr val="bg1"/>
                          </a:solidFill>
                        </a:rPr>
                        <a:t>     (</a:t>
                      </a:r>
                      <a:r>
                        <a:rPr lang="en-US" baseline="0" dirty="0" err="1" smtClean="0">
                          <a:solidFill>
                            <a:schemeClr val="bg1"/>
                          </a:solidFill>
                        </a:rPr>
                        <a:t>autosomal</a:t>
                      </a:r>
                      <a:r>
                        <a:rPr lang="en-US" baseline="0" dirty="0" smtClean="0">
                          <a:solidFill>
                            <a:schemeClr val="bg1"/>
                          </a:solidFill>
                        </a:rPr>
                        <a:t> dominant)</a:t>
                      </a:r>
                      <a:endParaRPr lang="en-US" dirty="0">
                        <a:solidFill>
                          <a:schemeClr val="bg1"/>
                        </a:solidFill>
                      </a:endParaRPr>
                    </a:p>
                  </a:txBody>
                  <a:tcPr/>
                </a:tc>
                <a:tc>
                  <a:txBody>
                    <a:bodyPr/>
                    <a:lstStyle/>
                    <a:p>
                      <a:r>
                        <a:rPr lang="en-US" dirty="0" smtClean="0">
                          <a:solidFill>
                            <a:schemeClr val="bg1"/>
                          </a:solidFill>
                        </a:rPr>
                        <a:t>TSC1 gene (</a:t>
                      </a:r>
                      <a:r>
                        <a:rPr lang="en-US" dirty="0" err="1" smtClean="0">
                          <a:solidFill>
                            <a:schemeClr val="bg1"/>
                          </a:solidFill>
                        </a:rPr>
                        <a:t>hamartin</a:t>
                      </a:r>
                      <a:r>
                        <a:rPr lang="en-US" dirty="0" smtClean="0">
                          <a:solidFill>
                            <a:schemeClr val="bg1"/>
                          </a:solidFill>
                        </a:rPr>
                        <a:t>)</a:t>
                      </a:r>
                    </a:p>
                    <a:p>
                      <a:r>
                        <a:rPr lang="en-US" dirty="0" smtClean="0">
                          <a:solidFill>
                            <a:schemeClr val="bg1"/>
                          </a:solidFill>
                        </a:rPr>
                        <a:t>TSC2</a:t>
                      </a:r>
                      <a:r>
                        <a:rPr lang="en-US" baseline="0" dirty="0" smtClean="0">
                          <a:solidFill>
                            <a:schemeClr val="bg1"/>
                          </a:solidFill>
                        </a:rPr>
                        <a:t> gene (</a:t>
                      </a:r>
                      <a:r>
                        <a:rPr lang="en-US" baseline="0" dirty="0" err="1" smtClean="0">
                          <a:solidFill>
                            <a:schemeClr val="bg1"/>
                          </a:solidFill>
                        </a:rPr>
                        <a:t>tuberin</a:t>
                      </a:r>
                      <a:r>
                        <a:rPr lang="en-US" baseline="0" dirty="0" smtClean="0">
                          <a:solidFill>
                            <a:schemeClr val="bg1"/>
                          </a:solidFill>
                        </a:rPr>
                        <a:t>)</a:t>
                      </a:r>
                      <a:endParaRPr lang="en-US" dirty="0">
                        <a:solidFill>
                          <a:schemeClr val="bg1"/>
                        </a:solidFill>
                      </a:endParaRPr>
                    </a:p>
                  </a:txBody>
                  <a:tcPr/>
                </a:tc>
              </a:tr>
              <a:tr h="76200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err="1" smtClean="0">
                          <a:solidFill>
                            <a:schemeClr val="bg1"/>
                          </a:solidFill>
                        </a:rPr>
                        <a:t>Abetalipoproteinemia</a:t>
                      </a:r>
                      <a:r>
                        <a:rPr lang="en-US" sz="2000" dirty="0" smtClean="0">
                          <a:solidFill>
                            <a:schemeClr val="bg1"/>
                          </a:solidFill>
                        </a:rPr>
                        <a:t> (</a:t>
                      </a:r>
                      <a:r>
                        <a:rPr lang="en-US" sz="2000" dirty="0" err="1" smtClean="0">
                          <a:solidFill>
                            <a:schemeClr val="bg1"/>
                          </a:solidFill>
                        </a:rPr>
                        <a:t>Bassen-Kornzweig</a:t>
                      </a:r>
                      <a:r>
                        <a:rPr lang="en-US" sz="2000" dirty="0" smtClean="0">
                          <a:solidFill>
                            <a:schemeClr val="bg1"/>
                          </a:solidFill>
                        </a:rPr>
                        <a:t> disease)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     (</a:t>
                      </a:r>
                      <a:r>
                        <a:rPr lang="en-US" sz="2000" dirty="0" err="1" smtClean="0">
                          <a:solidFill>
                            <a:schemeClr val="bg1"/>
                          </a:solidFill>
                        </a:rPr>
                        <a:t>aut</a:t>
                      </a:r>
                      <a:r>
                        <a:rPr lang="en-US" sz="2000" dirty="0" smtClean="0">
                          <a:solidFill>
                            <a:schemeClr val="bg1"/>
                          </a:solidFill>
                        </a:rPr>
                        <a:t> recessive)</a:t>
                      </a:r>
                    </a:p>
                    <a:p>
                      <a:endParaRPr lang="en-US" dirty="0">
                        <a:solidFill>
                          <a:schemeClr val="bg1"/>
                        </a:solidFill>
                      </a:endParaRPr>
                    </a:p>
                  </a:txBody>
                  <a:tcPr/>
                </a:tc>
                <a:tc>
                  <a:txBody>
                    <a:bodyPr/>
                    <a:lstStyle/>
                    <a:p>
                      <a:r>
                        <a:rPr lang="en-US" sz="1800" dirty="0" err="1" smtClean="0">
                          <a:solidFill>
                            <a:schemeClr val="bg1"/>
                          </a:solidFill>
                        </a:rPr>
                        <a:t>Microsomal</a:t>
                      </a:r>
                      <a:r>
                        <a:rPr lang="en-US" sz="1800" dirty="0" smtClean="0">
                          <a:solidFill>
                            <a:schemeClr val="bg1"/>
                          </a:solidFill>
                        </a:rPr>
                        <a:t> Triglyceride Transfer Protein gene (MTP gene)</a:t>
                      </a:r>
                      <a:endParaRPr lang="en-US" dirty="0">
                        <a:solidFill>
                          <a:schemeClr val="bg1"/>
                        </a:solidFill>
                      </a:endParaRPr>
                    </a:p>
                  </a:txBody>
                  <a:tcPr/>
                </a:tc>
              </a:tr>
              <a:tr h="762000">
                <a:tc>
                  <a:txBody>
                    <a:bodyPr/>
                    <a:lstStyle/>
                    <a:p>
                      <a:endParaRPr lang="en-US" dirty="0">
                        <a:solidFill>
                          <a:schemeClr val="bg1"/>
                        </a:solidFill>
                      </a:endParaRPr>
                    </a:p>
                  </a:txBody>
                  <a:tcPr/>
                </a:tc>
                <a:tc>
                  <a:txBody>
                    <a:bodyPr/>
                    <a:lstStyle/>
                    <a:p>
                      <a:r>
                        <a:rPr lang="en-US" sz="1800" u="none" dirty="0" smtClean="0"/>
                        <a:t>  </a:t>
                      </a:r>
                    </a:p>
                    <a:p>
                      <a:endParaRPr lang="en-US" dirty="0"/>
                    </a:p>
                  </a:txBody>
                  <a:tcPr/>
                </a:tc>
              </a:tr>
              <a:tr h="762000">
                <a:tc>
                  <a:txBody>
                    <a:bodyPr/>
                    <a:lstStyle/>
                    <a:p>
                      <a:endParaRPr lang="en-US"/>
                    </a:p>
                  </a:txBody>
                  <a:tcPr/>
                </a:tc>
                <a:tc>
                  <a:txBody>
                    <a:bodyPr/>
                    <a:lstStyle/>
                    <a:p>
                      <a:endParaRPr lang="en-US" dirty="0"/>
                    </a:p>
                  </a:txBody>
                  <a:tcPr/>
                </a:tc>
              </a:tr>
            </a:tbl>
          </a:graphicData>
        </a:graphic>
      </p:graphicFrame>
    </p:spTree>
    <p:custDataLst>
      <p:tags r:id="rId1"/>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z="3200">
                <a:solidFill>
                  <a:srgbClr val="FF0000"/>
                </a:solidFill>
              </a:rPr>
              <a:t>Radiology / Picture Book Review</a:t>
            </a:r>
          </a:p>
        </p:txBody>
      </p:sp>
      <p:sp>
        <p:nvSpPr>
          <p:cNvPr id="162819" name="Rectangle 3"/>
          <p:cNvSpPr>
            <a:spLocks noGrp="1" noChangeArrowheads="1"/>
          </p:cNvSpPr>
          <p:nvPr>
            <p:ph type="body" idx="1"/>
          </p:nvPr>
        </p:nvSpPr>
        <p:spPr/>
        <p:txBody>
          <a:bodyPr/>
          <a:lstStyle/>
          <a:p>
            <a:pPr>
              <a:lnSpc>
                <a:spcPct val="90000"/>
              </a:lnSpc>
            </a:pPr>
            <a:r>
              <a:rPr lang="en-US" sz="2400" dirty="0" err="1"/>
              <a:t>Chiari</a:t>
            </a:r>
            <a:r>
              <a:rPr lang="en-US" sz="2400" dirty="0"/>
              <a:t> Malformation</a:t>
            </a:r>
          </a:p>
          <a:p>
            <a:pPr>
              <a:lnSpc>
                <a:spcPct val="90000"/>
              </a:lnSpc>
            </a:pPr>
            <a:r>
              <a:rPr lang="en-US" sz="2400" dirty="0"/>
              <a:t>Dandy-Walker Malformation</a:t>
            </a:r>
          </a:p>
          <a:p>
            <a:pPr>
              <a:lnSpc>
                <a:spcPct val="90000"/>
              </a:lnSpc>
            </a:pPr>
            <a:r>
              <a:rPr lang="en-US" sz="2400" dirty="0"/>
              <a:t>Benign External Hydrocephalus</a:t>
            </a:r>
          </a:p>
          <a:p>
            <a:pPr>
              <a:lnSpc>
                <a:spcPct val="90000"/>
              </a:lnSpc>
            </a:pPr>
            <a:r>
              <a:rPr lang="en-US" sz="2400" dirty="0" err="1"/>
              <a:t>Porencephaly</a:t>
            </a:r>
            <a:endParaRPr lang="en-US" sz="2400" dirty="0"/>
          </a:p>
          <a:p>
            <a:pPr>
              <a:lnSpc>
                <a:spcPct val="90000"/>
              </a:lnSpc>
            </a:pPr>
            <a:r>
              <a:rPr lang="en-US" sz="2400" dirty="0" err="1"/>
              <a:t>Holoprosencephaly</a:t>
            </a:r>
            <a:endParaRPr lang="en-US" sz="2400" dirty="0"/>
          </a:p>
          <a:p>
            <a:pPr>
              <a:lnSpc>
                <a:spcPct val="90000"/>
              </a:lnSpc>
            </a:pPr>
            <a:r>
              <a:rPr lang="en-US" sz="2400" dirty="0"/>
              <a:t>Anencephaly</a:t>
            </a:r>
          </a:p>
          <a:p>
            <a:pPr>
              <a:lnSpc>
                <a:spcPct val="90000"/>
              </a:lnSpc>
            </a:pPr>
            <a:r>
              <a:rPr lang="en-US" sz="2400" dirty="0" err="1"/>
              <a:t>Encephalocele</a:t>
            </a:r>
            <a:endParaRPr lang="en-US" sz="2400" dirty="0"/>
          </a:p>
          <a:p>
            <a:pPr>
              <a:lnSpc>
                <a:spcPct val="90000"/>
              </a:lnSpc>
            </a:pPr>
            <a:r>
              <a:rPr lang="en-US" sz="2400" dirty="0"/>
              <a:t>Agenesis of Corpus </a:t>
            </a:r>
            <a:r>
              <a:rPr lang="en-US" sz="2400" dirty="0" err="1"/>
              <a:t>Callosum</a:t>
            </a:r>
            <a:endParaRPr lang="en-US" sz="2400" dirty="0"/>
          </a:p>
          <a:p>
            <a:pPr>
              <a:lnSpc>
                <a:spcPct val="90000"/>
              </a:lnSpc>
            </a:pPr>
            <a:r>
              <a:rPr lang="en-US" sz="2400" dirty="0" err="1"/>
              <a:t>Lissencephaly</a:t>
            </a:r>
            <a:endParaRPr lang="en-US" sz="2400" dirty="0"/>
          </a:p>
          <a:p>
            <a:pPr>
              <a:lnSpc>
                <a:spcPct val="90000"/>
              </a:lnSpc>
            </a:pPr>
            <a:r>
              <a:rPr lang="en-US" sz="2400" dirty="0" err="1"/>
              <a:t>Schizencephaly</a:t>
            </a:r>
            <a:endParaRPr lang="en-US" sz="2400" dirty="0"/>
          </a:p>
          <a:p>
            <a:pPr>
              <a:lnSpc>
                <a:spcPct val="90000"/>
              </a:lnSpc>
            </a:pPr>
            <a:r>
              <a:rPr lang="en-US" sz="2400" dirty="0" err="1"/>
              <a:t>Encephalomalacia</a:t>
            </a:r>
            <a:endParaRPr lang="en-US" sz="2400" dirty="0"/>
          </a:p>
          <a:p>
            <a:pPr>
              <a:lnSpc>
                <a:spcPct val="90000"/>
              </a:lnSpc>
            </a:pPr>
            <a:r>
              <a:rPr lang="en-US" sz="2400" dirty="0" err="1"/>
              <a:t>Sunsetting</a:t>
            </a:r>
            <a:r>
              <a:rPr lang="en-US" sz="2400" dirty="0"/>
              <a:t> Eyes</a:t>
            </a:r>
          </a:p>
          <a:p>
            <a:pPr>
              <a:lnSpc>
                <a:spcPct val="90000"/>
              </a:lnSpc>
              <a:buFont typeface="Wingdings" pitchFamily="2" charset="2"/>
              <a:buNone/>
            </a:pPr>
            <a:endParaRPr lang="en-US" sz="2100" dirty="0"/>
          </a:p>
        </p:txBody>
      </p:sp>
    </p:spTree>
    <p:custDataLst>
      <p:tags r:id="rId1"/>
    </p:custData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6" name="Picture 6" descr="chiari_mri"/>
          <p:cNvPicPr>
            <a:picLocks noChangeAspect="1" noChangeArrowheads="1"/>
          </p:cNvPicPr>
          <p:nvPr/>
        </p:nvPicPr>
        <p:blipFill>
          <a:blip r:embed="rId4" cstate="print"/>
          <a:srcRect/>
          <a:stretch>
            <a:fillRect/>
          </a:stretch>
        </p:blipFill>
        <p:spPr bwMode="auto">
          <a:xfrm>
            <a:off x="1676400" y="1752600"/>
            <a:ext cx="5029200" cy="4695825"/>
          </a:xfrm>
          <a:prstGeom prst="rect">
            <a:avLst/>
          </a:prstGeom>
          <a:noFill/>
        </p:spPr>
      </p:pic>
      <p:sp>
        <p:nvSpPr>
          <p:cNvPr id="163847" name="Text Box 7"/>
          <p:cNvSpPr txBox="1">
            <a:spLocks noChangeArrowheads="1"/>
          </p:cNvSpPr>
          <p:nvPr/>
        </p:nvSpPr>
        <p:spPr bwMode="auto">
          <a:xfrm>
            <a:off x="2057400" y="304800"/>
            <a:ext cx="4422775" cy="946150"/>
          </a:xfrm>
          <a:prstGeom prst="rect">
            <a:avLst/>
          </a:prstGeom>
          <a:noFill/>
          <a:ln w="12700" cap="sq">
            <a:noFill/>
            <a:miter lim="800000"/>
            <a:headEnd type="none" w="sm" len="sm"/>
            <a:tailEnd type="none" w="sm" len="sm"/>
          </a:ln>
          <a:effectLst/>
        </p:spPr>
        <p:txBody>
          <a:bodyPr wrap="none">
            <a:spAutoFit/>
          </a:bodyPr>
          <a:lstStyle/>
          <a:p>
            <a:r>
              <a:rPr lang="en-US" sz="2800" u="none"/>
              <a:t>     Chiari Malformation:</a:t>
            </a:r>
          </a:p>
          <a:p>
            <a:r>
              <a:rPr lang="en-US" sz="2800" u="none"/>
              <a:t>low lying cerebellar tonsils </a:t>
            </a:r>
          </a:p>
        </p:txBody>
      </p:sp>
      <p:sp>
        <p:nvSpPr>
          <p:cNvPr id="163849" name="AutoShape 9"/>
          <p:cNvSpPr>
            <a:spLocks noChangeArrowheads="1"/>
          </p:cNvSpPr>
          <p:nvPr/>
        </p:nvSpPr>
        <p:spPr bwMode="auto">
          <a:xfrm rot="16200000">
            <a:off x="5334000" y="3962400"/>
            <a:ext cx="152399" cy="609599"/>
          </a:xfrm>
          <a:prstGeom prst="upArrow">
            <a:avLst>
              <a:gd name="adj1" fmla="val 50000"/>
              <a:gd name="adj2" fmla="val 50245"/>
            </a:avLst>
          </a:prstGeom>
          <a:solidFill>
            <a:srgbClr val="FF0000"/>
          </a:solidFill>
          <a:ln w="12700" cap="sq">
            <a:solidFill>
              <a:srgbClr val="FF0000"/>
            </a:solidFill>
            <a:miter lim="800000"/>
            <a:headEnd type="none" w="sm" len="sm"/>
            <a:tailEnd type="none" w="sm" len="sm"/>
          </a:ln>
          <a:effectLst/>
        </p:spPr>
        <p:txBody>
          <a:bodyPr wrap="none" anchor="ctr"/>
          <a:lstStyle/>
          <a:p>
            <a:endParaRPr lang="en-US"/>
          </a:p>
        </p:txBody>
      </p:sp>
      <p:cxnSp>
        <p:nvCxnSpPr>
          <p:cNvPr id="6" name="Straight Connector 5"/>
          <p:cNvCxnSpPr/>
          <p:nvPr/>
        </p:nvCxnSpPr>
        <p:spPr bwMode="auto">
          <a:xfrm>
            <a:off x="4038600" y="3962400"/>
            <a:ext cx="1981200" cy="228600"/>
          </a:xfrm>
          <a:prstGeom prst="line">
            <a:avLst/>
          </a:prstGeom>
          <a:solidFill>
            <a:schemeClr val="accent1"/>
          </a:solidFill>
          <a:ln w="12700" cap="sq" cmpd="sng" algn="ctr">
            <a:solidFill>
              <a:srgbClr val="FF0000"/>
            </a:solidFill>
            <a:prstDash val="solid"/>
            <a:round/>
            <a:headEnd type="none" w="sm" len="sm"/>
            <a:tailEnd type="none" w="sm" len="sm"/>
          </a:ln>
          <a:effectLst/>
        </p:spPr>
      </p:cxnSp>
    </p:spTree>
    <p:custDataLst>
      <p:tags r:id="rId1"/>
    </p:custData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8" name="Picture 4" descr="af"/>
          <p:cNvPicPr>
            <a:picLocks noChangeAspect="1" noChangeArrowheads="1"/>
          </p:cNvPicPr>
          <p:nvPr/>
        </p:nvPicPr>
        <p:blipFill>
          <a:blip r:embed="rId4" cstate="print"/>
          <a:srcRect/>
          <a:stretch>
            <a:fillRect/>
          </a:stretch>
        </p:blipFill>
        <p:spPr bwMode="auto">
          <a:xfrm>
            <a:off x="381000" y="1905000"/>
            <a:ext cx="3856038" cy="4572000"/>
          </a:xfrm>
          <a:prstGeom prst="rect">
            <a:avLst/>
          </a:prstGeom>
          <a:noFill/>
          <a:ln w="9525">
            <a:noFill/>
            <a:miter lim="800000"/>
            <a:headEnd/>
            <a:tailEnd/>
          </a:ln>
          <a:effectLst/>
        </p:spPr>
      </p:pic>
      <p:pic>
        <p:nvPicPr>
          <p:cNvPr id="164869" name="Picture 5" descr="mega%20cisterna%20magna"/>
          <p:cNvPicPr>
            <a:picLocks noChangeAspect="1" noChangeArrowheads="1"/>
          </p:cNvPicPr>
          <p:nvPr/>
        </p:nvPicPr>
        <p:blipFill>
          <a:blip r:embed="rId5" cstate="print"/>
          <a:srcRect/>
          <a:stretch>
            <a:fillRect/>
          </a:stretch>
        </p:blipFill>
        <p:spPr bwMode="auto">
          <a:xfrm>
            <a:off x="4724400" y="2438400"/>
            <a:ext cx="4038600" cy="3922713"/>
          </a:xfrm>
          <a:prstGeom prst="rect">
            <a:avLst/>
          </a:prstGeom>
          <a:noFill/>
        </p:spPr>
      </p:pic>
      <p:sp>
        <p:nvSpPr>
          <p:cNvPr id="164870" name="Text Box 6"/>
          <p:cNvSpPr txBox="1">
            <a:spLocks noChangeArrowheads="1"/>
          </p:cNvSpPr>
          <p:nvPr/>
        </p:nvSpPr>
        <p:spPr bwMode="auto">
          <a:xfrm>
            <a:off x="152400" y="228600"/>
            <a:ext cx="7775575" cy="1373188"/>
          </a:xfrm>
          <a:prstGeom prst="rect">
            <a:avLst/>
          </a:prstGeom>
          <a:noFill/>
          <a:ln w="12700" cap="sq">
            <a:noFill/>
            <a:miter lim="800000"/>
            <a:headEnd type="none" w="sm" len="sm"/>
            <a:tailEnd type="none" w="sm" len="sm"/>
          </a:ln>
          <a:effectLst/>
        </p:spPr>
        <p:txBody>
          <a:bodyPr wrap="none">
            <a:spAutoFit/>
          </a:bodyPr>
          <a:lstStyle/>
          <a:p>
            <a:r>
              <a:rPr lang="en-US" sz="2800" u="none"/>
              <a:t>             Dandy-Walker Malformation:</a:t>
            </a:r>
          </a:p>
          <a:p>
            <a:r>
              <a:rPr lang="en-US" sz="2800" u="none"/>
              <a:t>    aplasia / hypoplasia of cerebellar vermis </a:t>
            </a:r>
          </a:p>
          <a:p>
            <a:r>
              <a:rPr lang="en-US" sz="2800" u="none"/>
              <a:t>(midline cerebellum missing or underdeveloped)</a:t>
            </a:r>
          </a:p>
        </p:txBody>
      </p:sp>
      <p:sp>
        <p:nvSpPr>
          <p:cNvPr id="164871" name="AutoShape 7"/>
          <p:cNvSpPr>
            <a:spLocks noChangeArrowheads="1"/>
          </p:cNvSpPr>
          <p:nvPr/>
        </p:nvSpPr>
        <p:spPr bwMode="auto">
          <a:xfrm>
            <a:off x="2057401" y="5562600"/>
            <a:ext cx="381000" cy="914400"/>
          </a:xfrm>
          <a:prstGeom prst="upArrow">
            <a:avLst>
              <a:gd name="adj1" fmla="val 50000"/>
              <a:gd name="adj2" fmla="val 50245"/>
            </a:avLst>
          </a:prstGeom>
          <a:solidFill>
            <a:srgbClr val="FF0000"/>
          </a:solidFill>
          <a:ln w="12700" cap="sq">
            <a:solidFill>
              <a:srgbClr val="FF0000"/>
            </a:solidFill>
            <a:miter lim="800000"/>
            <a:headEnd type="none" w="sm" len="sm"/>
            <a:tailEnd type="none" w="sm" len="sm"/>
          </a:ln>
          <a:effectLst/>
        </p:spPr>
        <p:txBody>
          <a:bodyPr wrap="none" anchor="ctr"/>
          <a:lstStyle/>
          <a:p>
            <a:endParaRPr lang="en-US"/>
          </a:p>
        </p:txBody>
      </p:sp>
    </p:spTree>
    <p:custDataLst>
      <p:tags r:id="rId1"/>
    </p:custData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2" name="Picture 4" descr="65336533Benign_enl_extraaxial_space"/>
          <p:cNvPicPr>
            <a:picLocks noChangeAspect="1" noChangeArrowheads="1"/>
          </p:cNvPicPr>
          <p:nvPr/>
        </p:nvPicPr>
        <p:blipFill>
          <a:blip r:embed="rId4" cstate="print"/>
          <a:srcRect/>
          <a:stretch>
            <a:fillRect/>
          </a:stretch>
        </p:blipFill>
        <p:spPr bwMode="auto">
          <a:xfrm>
            <a:off x="2286000" y="1752600"/>
            <a:ext cx="4200525" cy="4800600"/>
          </a:xfrm>
          <a:prstGeom prst="rect">
            <a:avLst/>
          </a:prstGeom>
          <a:noFill/>
          <a:ln w="9525">
            <a:noFill/>
            <a:miter lim="800000"/>
            <a:headEnd/>
            <a:tailEnd/>
          </a:ln>
          <a:effectLst/>
        </p:spPr>
      </p:pic>
      <p:sp>
        <p:nvSpPr>
          <p:cNvPr id="165893" name="Text Box 5"/>
          <p:cNvSpPr txBox="1">
            <a:spLocks noChangeArrowheads="1"/>
          </p:cNvSpPr>
          <p:nvPr/>
        </p:nvSpPr>
        <p:spPr bwMode="auto">
          <a:xfrm>
            <a:off x="1812925" y="522288"/>
            <a:ext cx="5175250" cy="519112"/>
          </a:xfrm>
          <a:prstGeom prst="rect">
            <a:avLst/>
          </a:prstGeom>
          <a:noFill/>
          <a:ln w="12700" cap="sq">
            <a:noFill/>
            <a:miter lim="800000"/>
            <a:headEnd type="none" w="sm" len="sm"/>
            <a:tailEnd type="none" w="sm" len="sm"/>
          </a:ln>
          <a:effectLst/>
        </p:spPr>
        <p:txBody>
          <a:bodyPr wrap="none">
            <a:spAutoFit/>
          </a:bodyPr>
          <a:lstStyle/>
          <a:p>
            <a:r>
              <a:rPr lang="en-US" sz="2800" u="none"/>
              <a:t>Benign External Hydrocephalus</a:t>
            </a:r>
          </a:p>
        </p:txBody>
      </p:sp>
      <p:sp>
        <p:nvSpPr>
          <p:cNvPr id="165894" name="AutoShape 6"/>
          <p:cNvSpPr>
            <a:spLocks noChangeArrowheads="1"/>
          </p:cNvSpPr>
          <p:nvPr/>
        </p:nvSpPr>
        <p:spPr bwMode="auto">
          <a:xfrm>
            <a:off x="4419600" y="1219200"/>
            <a:ext cx="304800" cy="823913"/>
          </a:xfrm>
          <a:prstGeom prst="downArrow">
            <a:avLst>
              <a:gd name="adj1" fmla="val 50000"/>
              <a:gd name="adj2" fmla="val 67578"/>
            </a:avLst>
          </a:prstGeom>
          <a:solidFill>
            <a:srgbClr val="FF0000"/>
          </a:solidFill>
          <a:ln w="12700" cap="sq">
            <a:solidFill>
              <a:srgbClr val="FF0000"/>
            </a:solidFill>
            <a:miter lim="800000"/>
            <a:headEnd type="none" w="sm" len="sm"/>
            <a:tailEnd type="none" w="sm" len="sm"/>
          </a:ln>
          <a:effectLst/>
        </p:spPr>
        <p:txBody>
          <a:bodyPr wrap="none" anchor="ctr"/>
          <a:lstStyle/>
          <a:p>
            <a:endParaRPr lang="en-US"/>
          </a:p>
        </p:txBody>
      </p:sp>
    </p:spTree>
    <p:custDataLst>
      <p:tags r:id="rId1"/>
    </p:custData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6" name="Picture 4" descr="ima_3"/>
          <p:cNvPicPr>
            <a:picLocks noChangeAspect="1" noChangeArrowheads="1"/>
          </p:cNvPicPr>
          <p:nvPr/>
        </p:nvPicPr>
        <p:blipFill>
          <a:blip r:embed="rId4" cstate="print"/>
          <a:srcRect/>
          <a:stretch>
            <a:fillRect/>
          </a:stretch>
        </p:blipFill>
        <p:spPr bwMode="auto">
          <a:xfrm>
            <a:off x="1828800" y="1371600"/>
            <a:ext cx="5562600" cy="5408613"/>
          </a:xfrm>
          <a:prstGeom prst="rect">
            <a:avLst/>
          </a:prstGeom>
          <a:noFill/>
        </p:spPr>
      </p:pic>
      <p:sp>
        <p:nvSpPr>
          <p:cNvPr id="166917" name="Text Box 5"/>
          <p:cNvSpPr txBox="1">
            <a:spLocks noChangeArrowheads="1"/>
          </p:cNvSpPr>
          <p:nvPr/>
        </p:nvSpPr>
        <p:spPr bwMode="auto">
          <a:xfrm>
            <a:off x="3048000" y="457200"/>
            <a:ext cx="2363788" cy="519113"/>
          </a:xfrm>
          <a:prstGeom prst="rect">
            <a:avLst/>
          </a:prstGeom>
          <a:noFill/>
          <a:ln w="12700" cap="sq">
            <a:noFill/>
            <a:miter lim="800000"/>
            <a:headEnd type="none" w="sm" len="sm"/>
            <a:tailEnd type="none" w="sm" len="sm"/>
          </a:ln>
          <a:effectLst/>
        </p:spPr>
        <p:txBody>
          <a:bodyPr wrap="none">
            <a:spAutoFit/>
          </a:bodyPr>
          <a:lstStyle/>
          <a:p>
            <a:r>
              <a:rPr lang="en-US" sz="2800" u="none"/>
              <a:t>Porencephaly</a:t>
            </a:r>
          </a:p>
        </p:txBody>
      </p:sp>
      <p:sp>
        <p:nvSpPr>
          <p:cNvPr id="166918" name="AutoShape 6"/>
          <p:cNvSpPr>
            <a:spLocks noChangeArrowheads="1"/>
          </p:cNvSpPr>
          <p:nvPr/>
        </p:nvSpPr>
        <p:spPr bwMode="auto">
          <a:xfrm>
            <a:off x="6400800" y="3505200"/>
            <a:ext cx="762000" cy="304800"/>
          </a:xfrm>
          <a:prstGeom prst="leftArrow">
            <a:avLst>
              <a:gd name="adj1" fmla="val 50000"/>
              <a:gd name="adj2" fmla="val 62500"/>
            </a:avLst>
          </a:prstGeom>
          <a:solidFill>
            <a:srgbClr val="FF0000"/>
          </a:solidFill>
          <a:ln w="12700" cap="sq">
            <a:solidFill>
              <a:srgbClr val="FF0000"/>
            </a:solidFill>
            <a:miter lim="800000"/>
            <a:headEnd type="none" w="sm" len="sm"/>
            <a:tailEnd type="none" w="sm" len="sm"/>
          </a:ln>
          <a:effectLst/>
        </p:spPr>
        <p:txBody>
          <a:bodyPr wrap="none" anchor="ctr"/>
          <a:lstStyle/>
          <a:p>
            <a:endParaRPr lang="en-US"/>
          </a:p>
        </p:txBody>
      </p:sp>
    </p:spTree>
    <p:custDataLst>
      <p:tags r:id="rId1"/>
    </p:custData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40" name="Picture 4" descr="nr104a%20copy"/>
          <p:cNvPicPr>
            <a:picLocks noChangeAspect="1" noChangeArrowheads="1"/>
          </p:cNvPicPr>
          <p:nvPr/>
        </p:nvPicPr>
        <p:blipFill>
          <a:blip r:embed="rId4" cstate="print"/>
          <a:srcRect/>
          <a:stretch>
            <a:fillRect/>
          </a:stretch>
        </p:blipFill>
        <p:spPr bwMode="auto">
          <a:xfrm>
            <a:off x="593725" y="1981200"/>
            <a:ext cx="3052763" cy="4343400"/>
          </a:xfrm>
          <a:prstGeom prst="rect">
            <a:avLst/>
          </a:prstGeom>
          <a:noFill/>
        </p:spPr>
      </p:pic>
      <p:pic>
        <p:nvPicPr>
          <p:cNvPr id="167941" name="Picture 5" descr="slide180">
            <a:hlinkClick r:id="rId5"/>
          </p:cNvPr>
          <p:cNvPicPr>
            <a:picLocks noChangeAspect="1" noChangeArrowheads="1"/>
          </p:cNvPicPr>
          <p:nvPr/>
        </p:nvPicPr>
        <p:blipFill>
          <a:blip r:embed="rId6" cstate="print"/>
          <a:srcRect/>
          <a:stretch>
            <a:fillRect/>
          </a:stretch>
        </p:blipFill>
        <p:spPr bwMode="auto">
          <a:xfrm>
            <a:off x="4038600" y="2590800"/>
            <a:ext cx="4953000" cy="3370263"/>
          </a:xfrm>
          <a:prstGeom prst="rect">
            <a:avLst/>
          </a:prstGeom>
          <a:noFill/>
        </p:spPr>
      </p:pic>
      <p:sp>
        <p:nvSpPr>
          <p:cNvPr id="167942" name="Text Box 6"/>
          <p:cNvSpPr txBox="1">
            <a:spLocks noChangeArrowheads="1"/>
          </p:cNvSpPr>
          <p:nvPr/>
        </p:nvSpPr>
        <p:spPr bwMode="auto">
          <a:xfrm>
            <a:off x="2514600" y="457200"/>
            <a:ext cx="3236913" cy="519113"/>
          </a:xfrm>
          <a:prstGeom prst="rect">
            <a:avLst/>
          </a:prstGeom>
          <a:noFill/>
          <a:ln w="12700" cap="sq">
            <a:noFill/>
            <a:miter lim="800000"/>
            <a:headEnd type="none" w="sm" len="sm"/>
            <a:tailEnd type="none" w="sm" len="sm"/>
          </a:ln>
          <a:effectLst/>
        </p:spPr>
        <p:txBody>
          <a:bodyPr wrap="none">
            <a:spAutoFit/>
          </a:bodyPr>
          <a:lstStyle/>
          <a:p>
            <a:r>
              <a:rPr lang="en-US" sz="2800" u="none"/>
              <a:t>Holoprosencephaly</a:t>
            </a:r>
          </a:p>
        </p:txBody>
      </p:sp>
    </p:spTree>
    <p:custDataLst>
      <p:tags r:id="rId1"/>
    </p:custData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8" name="Picture 4" descr="040anenceph"/>
          <p:cNvPicPr>
            <a:picLocks noChangeAspect="1" noChangeArrowheads="1"/>
          </p:cNvPicPr>
          <p:nvPr/>
        </p:nvPicPr>
        <p:blipFill>
          <a:blip r:embed="rId4" cstate="print"/>
          <a:srcRect/>
          <a:stretch>
            <a:fillRect/>
          </a:stretch>
        </p:blipFill>
        <p:spPr bwMode="auto">
          <a:xfrm>
            <a:off x="228600" y="1295400"/>
            <a:ext cx="3733800" cy="2482850"/>
          </a:xfrm>
          <a:prstGeom prst="rect">
            <a:avLst/>
          </a:prstGeom>
          <a:noFill/>
        </p:spPr>
      </p:pic>
      <p:pic>
        <p:nvPicPr>
          <p:cNvPr id="169989" name="Picture 5" descr="042encephcele">
            <a:hlinkClick r:id="rId5"/>
          </p:cNvPr>
          <p:cNvPicPr>
            <a:picLocks noChangeAspect="1" noChangeArrowheads="1"/>
          </p:cNvPicPr>
          <p:nvPr/>
        </p:nvPicPr>
        <p:blipFill>
          <a:blip r:embed="rId6" cstate="print"/>
          <a:srcRect/>
          <a:stretch>
            <a:fillRect/>
          </a:stretch>
        </p:blipFill>
        <p:spPr bwMode="auto">
          <a:xfrm>
            <a:off x="4495800" y="3657600"/>
            <a:ext cx="4324350" cy="2859088"/>
          </a:xfrm>
          <a:prstGeom prst="rect">
            <a:avLst/>
          </a:prstGeom>
          <a:noFill/>
        </p:spPr>
      </p:pic>
      <p:sp>
        <p:nvSpPr>
          <p:cNvPr id="169990" name="Text Box 6"/>
          <p:cNvSpPr txBox="1">
            <a:spLocks noChangeArrowheads="1"/>
          </p:cNvSpPr>
          <p:nvPr/>
        </p:nvSpPr>
        <p:spPr bwMode="auto">
          <a:xfrm>
            <a:off x="762000" y="533400"/>
            <a:ext cx="2244725" cy="519113"/>
          </a:xfrm>
          <a:prstGeom prst="rect">
            <a:avLst/>
          </a:prstGeom>
          <a:noFill/>
          <a:ln w="12700" cap="sq">
            <a:noFill/>
            <a:miter lim="800000"/>
            <a:headEnd type="none" w="sm" len="sm"/>
            <a:tailEnd type="none" w="sm" len="sm"/>
          </a:ln>
          <a:effectLst/>
        </p:spPr>
        <p:txBody>
          <a:bodyPr wrap="none">
            <a:spAutoFit/>
          </a:bodyPr>
          <a:lstStyle/>
          <a:p>
            <a:r>
              <a:rPr lang="en-US" sz="2800" u="none"/>
              <a:t>Anencephaly</a:t>
            </a:r>
          </a:p>
        </p:txBody>
      </p:sp>
      <p:sp>
        <p:nvSpPr>
          <p:cNvPr id="169991" name="Text Box 7"/>
          <p:cNvSpPr txBox="1">
            <a:spLocks noChangeArrowheads="1"/>
          </p:cNvSpPr>
          <p:nvPr/>
        </p:nvSpPr>
        <p:spPr bwMode="auto">
          <a:xfrm>
            <a:off x="4572000" y="2971800"/>
            <a:ext cx="3986213" cy="519113"/>
          </a:xfrm>
          <a:prstGeom prst="rect">
            <a:avLst/>
          </a:prstGeom>
          <a:noFill/>
          <a:ln w="12700" cap="sq">
            <a:noFill/>
            <a:miter lim="800000"/>
            <a:headEnd type="none" w="sm" len="sm"/>
            <a:tailEnd type="none" w="sm" len="sm"/>
          </a:ln>
          <a:effectLst/>
        </p:spPr>
        <p:txBody>
          <a:bodyPr wrap="none">
            <a:spAutoFit/>
          </a:bodyPr>
          <a:lstStyle/>
          <a:p>
            <a:r>
              <a:rPr lang="en-US" sz="2800" u="none"/>
              <a:t>Occipital Encephalocele</a:t>
            </a:r>
          </a:p>
        </p:txBody>
      </p:sp>
    </p:spTree>
    <p:custDataLst>
      <p:tags r:id="rId1"/>
    </p:custData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3" name="Picture 5" descr="mri080b2"/>
          <p:cNvPicPr>
            <a:picLocks noChangeAspect="1" noChangeArrowheads="1"/>
          </p:cNvPicPr>
          <p:nvPr/>
        </p:nvPicPr>
        <p:blipFill>
          <a:blip r:embed="rId4" cstate="print"/>
          <a:srcRect/>
          <a:stretch>
            <a:fillRect/>
          </a:stretch>
        </p:blipFill>
        <p:spPr bwMode="auto">
          <a:xfrm>
            <a:off x="381000" y="2133600"/>
            <a:ext cx="3546475" cy="4267200"/>
          </a:xfrm>
          <a:prstGeom prst="rect">
            <a:avLst/>
          </a:prstGeom>
          <a:noFill/>
        </p:spPr>
      </p:pic>
      <p:pic>
        <p:nvPicPr>
          <p:cNvPr id="171014" name="Picture 6" descr="mri080a2"/>
          <p:cNvPicPr>
            <a:picLocks noChangeAspect="1" noChangeArrowheads="1"/>
          </p:cNvPicPr>
          <p:nvPr/>
        </p:nvPicPr>
        <p:blipFill>
          <a:blip r:embed="rId5" cstate="print"/>
          <a:srcRect/>
          <a:stretch>
            <a:fillRect/>
          </a:stretch>
        </p:blipFill>
        <p:spPr bwMode="auto">
          <a:xfrm>
            <a:off x="4267200" y="2133600"/>
            <a:ext cx="4343400" cy="4191000"/>
          </a:xfrm>
          <a:prstGeom prst="rect">
            <a:avLst/>
          </a:prstGeom>
          <a:noFill/>
        </p:spPr>
      </p:pic>
      <p:sp>
        <p:nvSpPr>
          <p:cNvPr id="171015" name="Text Box 7"/>
          <p:cNvSpPr txBox="1">
            <a:spLocks noChangeArrowheads="1"/>
          </p:cNvSpPr>
          <p:nvPr/>
        </p:nvSpPr>
        <p:spPr bwMode="auto">
          <a:xfrm>
            <a:off x="228600" y="304800"/>
            <a:ext cx="8382000" cy="1917700"/>
          </a:xfrm>
          <a:prstGeom prst="rect">
            <a:avLst/>
          </a:prstGeom>
          <a:noFill/>
          <a:ln w="12700" cap="sq">
            <a:noFill/>
            <a:miter lim="800000"/>
            <a:headEnd type="none" w="sm" len="sm"/>
            <a:tailEnd type="none" w="sm" len="sm"/>
          </a:ln>
          <a:effectLst/>
        </p:spPr>
        <p:txBody>
          <a:bodyPr>
            <a:spAutoFit/>
          </a:bodyPr>
          <a:lstStyle/>
          <a:p>
            <a:r>
              <a:rPr lang="en-US" sz="2400" u="none"/>
              <a:t>Agenesis of Corpus Callosum in Aicardi syndrome</a:t>
            </a:r>
          </a:p>
          <a:p>
            <a:r>
              <a:rPr lang="en-US" sz="2400" u="none"/>
              <a:t>- only females</a:t>
            </a:r>
          </a:p>
          <a:p>
            <a:pPr>
              <a:buFontTx/>
              <a:buChar char="-"/>
            </a:pPr>
            <a:r>
              <a:rPr lang="en-US" sz="2400" u="none"/>
              <a:t> seizures (inf spasms), MR / dev delay, microcephaly</a:t>
            </a:r>
          </a:p>
          <a:p>
            <a:pPr>
              <a:buFontTx/>
              <a:buChar char="-"/>
            </a:pPr>
            <a:r>
              <a:rPr lang="en-US" sz="2400" u="none"/>
              <a:t> retinal lesions</a:t>
            </a:r>
          </a:p>
          <a:p>
            <a:pPr>
              <a:buFontTx/>
              <a:buChar char="-"/>
            </a:pPr>
            <a:r>
              <a:rPr lang="en-US" sz="2400" u="none"/>
              <a:t> symptom onset 3-5 months </a:t>
            </a:r>
          </a:p>
        </p:txBody>
      </p:sp>
    </p:spTree>
    <p:custDataLst>
      <p:tags r:id="rId1"/>
    </p:custData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6" name="Picture 4" descr="lissencephaly1"/>
          <p:cNvPicPr>
            <a:picLocks noChangeAspect="1" noChangeArrowheads="1"/>
          </p:cNvPicPr>
          <p:nvPr/>
        </p:nvPicPr>
        <p:blipFill>
          <a:blip r:embed="rId4" cstate="print"/>
          <a:srcRect/>
          <a:stretch>
            <a:fillRect/>
          </a:stretch>
        </p:blipFill>
        <p:spPr bwMode="auto">
          <a:xfrm>
            <a:off x="914400" y="1828800"/>
            <a:ext cx="6705600" cy="5029200"/>
          </a:xfrm>
          <a:prstGeom prst="rect">
            <a:avLst/>
          </a:prstGeom>
          <a:noFill/>
        </p:spPr>
      </p:pic>
      <p:sp>
        <p:nvSpPr>
          <p:cNvPr id="172037" name="Text Box 5"/>
          <p:cNvSpPr txBox="1">
            <a:spLocks noChangeArrowheads="1"/>
          </p:cNvSpPr>
          <p:nvPr/>
        </p:nvSpPr>
        <p:spPr bwMode="auto">
          <a:xfrm>
            <a:off x="152400" y="152400"/>
            <a:ext cx="8077200" cy="1552575"/>
          </a:xfrm>
          <a:prstGeom prst="rect">
            <a:avLst/>
          </a:prstGeom>
          <a:noFill/>
          <a:ln w="12700" cap="sq">
            <a:noFill/>
            <a:miter lim="800000"/>
            <a:headEnd type="none" w="sm" len="sm"/>
            <a:tailEnd type="none" w="sm" len="sm"/>
          </a:ln>
          <a:effectLst/>
        </p:spPr>
        <p:txBody>
          <a:bodyPr>
            <a:spAutoFit/>
          </a:bodyPr>
          <a:lstStyle/>
          <a:p>
            <a:r>
              <a:rPr lang="en-US" sz="2400" u="none" dirty="0" err="1"/>
              <a:t>Lissencephaly</a:t>
            </a:r>
            <a:r>
              <a:rPr lang="en-US" sz="2400" u="none" dirty="0"/>
              <a:t>: “smooth brain”</a:t>
            </a:r>
          </a:p>
          <a:p>
            <a:r>
              <a:rPr lang="en-US" sz="2400" u="none" dirty="0"/>
              <a:t>- achieve maximum 3-5 month dev milestones</a:t>
            </a:r>
          </a:p>
          <a:p>
            <a:r>
              <a:rPr lang="en-US" sz="2400" u="none" dirty="0"/>
              <a:t>- may be caused by LIS-1 gene mutation (Miller-</a:t>
            </a:r>
            <a:r>
              <a:rPr lang="en-US" sz="2400" u="none" dirty="0" err="1"/>
              <a:t>Diecker</a:t>
            </a:r>
            <a:r>
              <a:rPr lang="en-US" sz="2400" u="none" dirty="0"/>
              <a:t>  </a:t>
            </a:r>
          </a:p>
          <a:p>
            <a:r>
              <a:rPr lang="en-US" sz="2400" u="none" dirty="0"/>
              <a:t>  </a:t>
            </a:r>
            <a:r>
              <a:rPr lang="en-US" sz="2400" u="none" dirty="0" err="1"/>
              <a:t>lissencephaly</a:t>
            </a:r>
            <a:r>
              <a:rPr lang="en-US" sz="2400" u="none" dirty="0"/>
              <a:t>)</a:t>
            </a:r>
          </a:p>
        </p:txBody>
      </p:sp>
      <p:sp>
        <p:nvSpPr>
          <p:cNvPr id="172038" name="Text Box 6"/>
          <p:cNvSpPr txBox="1">
            <a:spLocks noChangeArrowheads="1"/>
          </p:cNvSpPr>
          <p:nvPr/>
        </p:nvSpPr>
        <p:spPr bwMode="auto">
          <a:xfrm>
            <a:off x="3657600" y="1295400"/>
            <a:ext cx="4116388" cy="457200"/>
          </a:xfrm>
          <a:prstGeom prst="rect">
            <a:avLst/>
          </a:prstGeom>
          <a:noFill/>
          <a:ln w="12700" cap="sq">
            <a:noFill/>
            <a:miter lim="800000"/>
            <a:headEnd type="none" w="sm" len="sm"/>
            <a:tailEnd type="none" w="sm" len="sm"/>
          </a:ln>
          <a:effectLst/>
        </p:spPr>
        <p:txBody>
          <a:bodyPr wrap="none">
            <a:spAutoFit/>
          </a:bodyPr>
          <a:lstStyle/>
          <a:p>
            <a:r>
              <a:rPr lang="en-US" sz="2400" u="none"/>
              <a:t>- microcephaly, MR, seizures</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p:txBody>
          <a:bodyPr/>
          <a:lstStyle/>
          <a:p>
            <a:r>
              <a:rPr lang="en-US" sz="2800" dirty="0" smtClean="0">
                <a:solidFill>
                  <a:srgbClr val="00FF00"/>
                </a:solidFill>
              </a:rPr>
              <a:t>“Chronic Daily Headaches” </a:t>
            </a:r>
            <a:r>
              <a:rPr lang="en-US" sz="2800" dirty="0" smtClean="0"/>
              <a:t>(months)</a:t>
            </a:r>
          </a:p>
          <a:p>
            <a:endParaRPr lang="en-US" sz="2800" dirty="0" smtClean="0"/>
          </a:p>
          <a:p>
            <a:r>
              <a:rPr lang="en-US" sz="2800" dirty="0" smtClean="0">
                <a:solidFill>
                  <a:srgbClr val="00FF00"/>
                </a:solidFill>
              </a:rPr>
              <a:t>Migraines </a:t>
            </a:r>
            <a:r>
              <a:rPr lang="en-US" sz="2800" dirty="0" smtClean="0"/>
              <a:t>that have </a:t>
            </a:r>
            <a:r>
              <a:rPr lang="en-US" sz="2800" dirty="0" smtClean="0">
                <a:solidFill>
                  <a:srgbClr val="00FF00"/>
                </a:solidFill>
              </a:rPr>
              <a:t>changed character:</a:t>
            </a:r>
          </a:p>
          <a:p>
            <a:pPr lvl="1"/>
            <a:r>
              <a:rPr lang="en-US" sz="2400" dirty="0" smtClean="0">
                <a:solidFill>
                  <a:srgbClr val="00FF00"/>
                </a:solidFill>
              </a:rPr>
              <a:t>Poor pain control</a:t>
            </a:r>
          </a:p>
          <a:p>
            <a:pPr lvl="1"/>
            <a:r>
              <a:rPr lang="en-US" sz="2400" dirty="0" smtClean="0">
                <a:solidFill>
                  <a:srgbClr val="00FF00"/>
                </a:solidFill>
              </a:rPr>
              <a:t>Psychosocial causes</a:t>
            </a:r>
          </a:p>
          <a:p>
            <a:pPr lvl="1"/>
            <a:r>
              <a:rPr lang="en-US" sz="2400" dirty="0" smtClean="0">
                <a:solidFill>
                  <a:srgbClr val="00FF00"/>
                </a:solidFill>
              </a:rPr>
              <a:t>Medication overuse </a:t>
            </a:r>
            <a:r>
              <a:rPr lang="en-US" sz="2400" dirty="0" smtClean="0"/>
              <a:t>(aka “rebound headaches”)</a:t>
            </a:r>
            <a:endParaRPr lang="en-US" sz="2800" dirty="0" smtClean="0">
              <a:solidFill>
                <a:srgbClr val="00FF00"/>
              </a:solidFill>
            </a:endParaRPr>
          </a:p>
          <a:p>
            <a:r>
              <a:rPr lang="en-US" sz="2800" dirty="0" smtClean="0">
                <a:solidFill>
                  <a:srgbClr val="00FF00"/>
                </a:solidFill>
              </a:rPr>
              <a:t>5+ </a:t>
            </a:r>
            <a:r>
              <a:rPr lang="en-US" sz="2800" dirty="0" smtClean="0"/>
              <a:t>per</a:t>
            </a:r>
            <a:r>
              <a:rPr lang="en-US" sz="2800" dirty="0" smtClean="0">
                <a:solidFill>
                  <a:srgbClr val="00FF00"/>
                </a:solidFill>
              </a:rPr>
              <a:t> week</a:t>
            </a:r>
          </a:p>
          <a:p>
            <a:r>
              <a:rPr lang="en-US" sz="2800" dirty="0" smtClean="0">
                <a:solidFill>
                  <a:srgbClr val="00FF00"/>
                </a:solidFill>
              </a:rPr>
              <a:t>15+ </a:t>
            </a:r>
            <a:r>
              <a:rPr lang="en-US" sz="2800" dirty="0" smtClean="0"/>
              <a:t>per</a:t>
            </a:r>
            <a:r>
              <a:rPr lang="en-US" sz="2800" dirty="0" smtClean="0">
                <a:solidFill>
                  <a:srgbClr val="00FF00"/>
                </a:solidFill>
              </a:rPr>
              <a:t> month</a:t>
            </a:r>
          </a:p>
          <a:p>
            <a:r>
              <a:rPr lang="en-US" sz="2800" dirty="0" smtClean="0">
                <a:solidFill>
                  <a:srgbClr val="00FF00"/>
                </a:solidFill>
              </a:rPr>
              <a:t>No underlying pathology</a:t>
            </a:r>
          </a:p>
          <a:p>
            <a:endParaRPr lang="en-US" sz="2400" dirty="0" smtClean="0"/>
          </a:p>
          <a:p>
            <a:pPr>
              <a:buNone/>
            </a:pPr>
            <a:endParaRPr lang="en-US" sz="2800" dirty="0">
              <a:solidFill>
                <a:srgbClr val="00FF00"/>
              </a:solidFill>
            </a:endParaRPr>
          </a:p>
          <a:p>
            <a:endParaRPr lang="en-US" sz="2800" dirty="0"/>
          </a:p>
          <a:p>
            <a:pPr lvl="1"/>
            <a:endParaRPr lang="en-US" sz="2500" dirty="0"/>
          </a:p>
        </p:txBody>
      </p:sp>
    </p:spTree>
    <p:custDataLst>
      <p:tags r:id="rId1"/>
    </p:custData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0" name="Picture 4" descr="IMG0046bL"/>
          <p:cNvPicPr>
            <a:picLocks noChangeAspect="1" noChangeArrowheads="1"/>
          </p:cNvPicPr>
          <p:nvPr/>
        </p:nvPicPr>
        <p:blipFill>
          <a:blip r:embed="rId4" cstate="print"/>
          <a:srcRect/>
          <a:stretch>
            <a:fillRect/>
          </a:stretch>
        </p:blipFill>
        <p:spPr bwMode="auto">
          <a:xfrm>
            <a:off x="1219200" y="1755775"/>
            <a:ext cx="6400800" cy="5026025"/>
          </a:xfrm>
          <a:prstGeom prst="rect">
            <a:avLst/>
          </a:prstGeom>
          <a:noFill/>
        </p:spPr>
      </p:pic>
      <p:sp>
        <p:nvSpPr>
          <p:cNvPr id="173061" name="Text Box 5"/>
          <p:cNvSpPr txBox="1">
            <a:spLocks noChangeArrowheads="1"/>
          </p:cNvSpPr>
          <p:nvPr/>
        </p:nvSpPr>
        <p:spPr bwMode="auto">
          <a:xfrm>
            <a:off x="1676400" y="609600"/>
            <a:ext cx="5154613" cy="519113"/>
          </a:xfrm>
          <a:prstGeom prst="rect">
            <a:avLst/>
          </a:prstGeom>
          <a:noFill/>
          <a:ln w="12700" cap="sq">
            <a:noFill/>
            <a:miter lim="800000"/>
            <a:headEnd type="none" w="sm" len="sm"/>
            <a:tailEnd type="none" w="sm" len="sm"/>
          </a:ln>
          <a:effectLst/>
        </p:spPr>
        <p:txBody>
          <a:bodyPr wrap="none">
            <a:spAutoFit/>
          </a:bodyPr>
          <a:lstStyle/>
          <a:p>
            <a:r>
              <a:rPr lang="en-US" sz="2800" u="none"/>
              <a:t>Schizencephaly:  “clefted brain”</a:t>
            </a:r>
          </a:p>
        </p:txBody>
      </p:sp>
    </p:spTree>
    <p:custDataLst>
      <p:tags r:id="rId1"/>
    </p:custData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4" name="Picture 4" descr="thumb-iim458821"/>
          <p:cNvPicPr>
            <a:picLocks noChangeAspect="1" noChangeArrowheads="1"/>
          </p:cNvPicPr>
          <p:nvPr/>
        </p:nvPicPr>
        <p:blipFill>
          <a:blip r:embed="rId4" cstate="print"/>
          <a:srcRect/>
          <a:stretch>
            <a:fillRect/>
          </a:stretch>
        </p:blipFill>
        <p:spPr bwMode="auto">
          <a:xfrm>
            <a:off x="2057400" y="2057400"/>
            <a:ext cx="4800600" cy="4800600"/>
          </a:xfrm>
          <a:prstGeom prst="rect">
            <a:avLst/>
          </a:prstGeom>
          <a:noFill/>
        </p:spPr>
      </p:pic>
      <p:sp>
        <p:nvSpPr>
          <p:cNvPr id="174085" name="Text Box 5"/>
          <p:cNvSpPr txBox="1">
            <a:spLocks noChangeArrowheads="1"/>
          </p:cNvSpPr>
          <p:nvPr/>
        </p:nvSpPr>
        <p:spPr bwMode="auto">
          <a:xfrm>
            <a:off x="1676400" y="685800"/>
            <a:ext cx="5767388" cy="946150"/>
          </a:xfrm>
          <a:prstGeom prst="rect">
            <a:avLst/>
          </a:prstGeom>
          <a:noFill/>
          <a:ln w="12700" cap="sq">
            <a:noFill/>
            <a:miter lim="800000"/>
            <a:headEnd type="none" w="sm" len="sm"/>
            <a:tailEnd type="none" w="sm" len="sm"/>
          </a:ln>
          <a:effectLst/>
        </p:spPr>
        <p:txBody>
          <a:bodyPr wrap="none">
            <a:spAutoFit/>
          </a:bodyPr>
          <a:lstStyle/>
          <a:p>
            <a:r>
              <a:rPr lang="en-US" sz="2800" u="none"/>
              <a:t>Multifocal Cystic Encephalomalacia</a:t>
            </a:r>
          </a:p>
          <a:p>
            <a:r>
              <a:rPr lang="en-US" sz="2800" u="none"/>
              <a:t>      (hx of neonatal meningitis)</a:t>
            </a:r>
          </a:p>
        </p:txBody>
      </p:sp>
    </p:spTree>
    <p:custDataLst>
      <p:tags r:id="rId1"/>
    </p:custData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4" name="Picture 4" descr="spina-fig1"/>
          <p:cNvPicPr>
            <a:picLocks noChangeAspect="1" noChangeArrowheads="1"/>
          </p:cNvPicPr>
          <p:nvPr/>
        </p:nvPicPr>
        <p:blipFill>
          <a:blip r:embed="rId4" cstate="print"/>
          <a:srcRect/>
          <a:stretch>
            <a:fillRect/>
          </a:stretch>
        </p:blipFill>
        <p:spPr bwMode="auto">
          <a:xfrm>
            <a:off x="1371600" y="2209800"/>
            <a:ext cx="6000750" cy="4000500"/>
          </a:xfrm>
          <a:prstGeom prst="rect">
            <a:avLst/>
          </a:prstGeom>
          <a:noFill/>
        </p:spPr>
      </p:pic>
      <p:sp>
        <p:nvSpPr>
          <p:cNvPr id="168965" name="Text Box 5"/>
          <p:cNvSpPr txBox="1">
            <a:spLocks noChangeArrowheads="1"/>
          </p:cNvSpPr>
          <p:nvPr/>
        </p:nvSpPr>
        <p:spPr bwMode="auto">
          <a:xfrm>
            <a:off x="1676400" y="838200"/>
            <a:ext cx="6416675" cy="946150"/>
          </a:xfrm>
          <a:prstGeom prst="rect">
            <a:avLst/>
          </a:prstGeom>
          <a:noFill/>
          <a:ln w="12700" cap="sq">
            <a:noFill/>
            <a:miter lim="800000"/>
            <a:headEnd type="none" w="sm" len="sm"/>
            <a:tailEnd type="none" w="sm" len="sm"/>
          </a:ln>
          <a:effectLst/>
        </p:spPr>
        <p:txBody>
          <a:bodyPr>
            <a:spAutoFit/>
          </a:bodyPr>
          <a:lstStyle/>
          <a:p>
            <a:r>
              <a:rPr lang="en-US" sz="2800" u="none"/>
              <a:t>“Sunsetting Eyes”:  clinical sign of </a:t>
            </a:r>
          </a:p>
          <a:p>
            <a:r>
              <a:rPr lang="en-US" sz="2800" u="none"/>
              <a:t>  increased intracranial pressure</a:t>
            </a:r>
          </a:p>
        </p:txBody>
      </p:sp>
    </p:spTree>
    <p:custDataLst>
      <p:tags r:id="rId1"/>
    </p:custData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z="3200" dirty="0" smtClean="0">
                <a:solidFill>
                  <a:srgbClr val="0099FF"/>
                </a:solidFill>
              </a:rPr>
              <a:t>Ataxia (diagnosed by the timeline of symptoms)</a:t>
            </a:r>
            <a:endParaRPr lang="en-US" sz="3200" dirty="0">
              <a:solidFill>
                <a:srgbClr val="0099FF"/>
              </a:solidFill>
            </a:endParaRPr>
          </a:p>
        </p:txBody>
      </p:sp>
      <p:sp>
        <p:nvSpPr>
          <p:cNvPr id="119811" name="Rectangle 3"/>
          <p:cNvSpPr>
            <a:spLocks noGrp="1" noChangeArrowheads="1"/>
          </p:cNvSpPr>
          <p:nvPr>
            <p:ph type="body" idx="1"/>
          </p:nvPr>
        </p:nvSpPr>
        <p:spPr/>
        <p:txBody>
          <a:bodyPr/>
          <a:lstStyle/>
          <a:p>
            <a:r>
              <a:rPr lang="en-US" dirty="0">
                <a:solidFill>
                  <a:srgbClr val="0099FF"/>
                </a:solidFill>
              </a:rPr>
              <a:t>Acute</a:t>
            </a:r>
            <a:r>
              <a:rPr lang="en-US" dirty="0"/>
              <a:t> Ataxia</a:t>
            </a:r>
          </a:p>
          <a:p>
            <a:r>
              <a:rPr lang="en-US" dirty="0">
                <a:solidFill>
                  <a:srgbClr val="0099FF"/>
                </a:solidFill>
              </a:rPr>
              <a:t>Episodic</a:t>
            </a:r>
            <a:r>
              <a:rPr lang="en-US" dirty="0"/>
              <a:t> / Recurrent Ataxia</a:t>
            </a:r>
          </a:p>
          <a:p>
            <a:r>
              <a:rPr lang="en-US" dirty="0">
                <a:solidFill>
                  <a:srgbClr val="0099FF"/>
                </a:solidFill>
              </a:rPr>
              <a:t>Chronic</a:t>
            </a:r>
            <a:r>
              <a:rPr lang="en-US" dirty="0"/>
              <a:t> or Progressive Ataxia</a:t>
            </a:r>
          </a:p>
          <a:p>
            <a:endParaRPr lang="en-US" dirty="0"/>
          </a:p>
          <a:p>
            <a:r>
              <a:rPr lang="en-US" dirty="0"/>
              <a:t>In vignettes, think ataxia if:</a:t>
            </a:r>
          </a:p>
          <a:p>
            <a:pPr lvl="1"/>
            <a:r>
              <a:rPr lang="en-US" dirty="0">
                <a:solidFill>
                  <a:srgbClr val="0099FF"/>
                </a:solidFill>
              </a:rPr>
              <a:t>problems walking</a:t>
            </a:r>
          </a:p>
          <a:p>
            <a:pPr lvl="1"/>
            <a:r>
              <a:rPr lang="en-US" dirty="0">
                <a:solidFill>
                  <a:srgbClr val="0099FF"/>
                </a:solidFill>
              </a:rPr>
              <a:t>clumsy</a:t>
            </a:r>
            <a:r>
              <a:rPr lang="en-US" dirty="0"/>
              <a:t>, difficulty with balance</a:t>
            </a:r>
          </a:p>
          <a:p>
            <a:pPr lvl="1"/>
            <a:r>
              <a:rPr lang="en-US" dirty="0">
                <a:solidFill>
                  <a:srgbClr val="0099FF"/>
                </a:solidFill>
              </a:rPr>
              <a:t>problems reaching </a:t>
            </a:r>
            <a:r>
              <a:rPr lang="en-US" dirty="0"/>
              <a:t>for objects</a:t>
            </a:r>
          </a:p>
        </p:txBody>
      </p:sp>
    </p:spTree>
    <p:custDataLst>
      <p:tags r:id="rId1"/>
    </p:custData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3733800" y="-228600"/>
            <a:ext cx="7543800" cy="1295400"/>
          </a:xfrm>
        </p:spPr>
        <p:txBody>
          <a:bodyPr/>
          <a:lstStyle/>
          <a:p>
            <a:r>
              <a:rPr lang="en-US" sz="2800" dirty="0" smtClean="0">
                <a:solidFill>
                  <a:srgbClr val="0099FF"/>
                </a:solidFill>
              </a:rPr>
              <a:t>ACUTE </a:t>
            </a:r>
            <a:r>
              <a:rPr lang="en-US" sz="2800" dirty="0">
                <a:solidFill>
                  <a:srgbClr val="0099FF"/>
                </a:solidFill>
              </a:rPr>
              <a:t>ATAXIA</a:t>
            </a:r>
          </a:p>
        </p:txBody>
      </p:sp>
      <p:sp>
        <p:nvSpPr>
          <p:cNvPr id="120835" name="Rectangle 3"/>
          <p:cNvSpPr>
            <a:spLocks noGrp="1" noChangeArrowheads="1"/>
          </p:cNvSpPr>
          <p:nvPr>
            <p:ph type="body" idx="1"/>
          </p:nvPr>
        </p:nvSpPr>
        <p:spPr>
          <a:xfrm>
            <a:off x="228600" y="1143000"/>
            <a:ext cx="9372600" cy="3810000"/>
          </a:xfrm>
        </p:spPr>
        <p:txBody>
          <a:bodyPr/>
          <a:lstStyle/>
          <a:p>
            <a:pPr>
              <a:lnSpc>
                <a:spcPct val="90000"/>
              </a:lnSpc>
            </a:pPr>
            <a:r>
              <a:rPr lang="en-US" sz="2400" dirty="0">
                <a:solidFill>
                  <a:srgbClr val="0099FF"/>
                </a:solidFill>
              </a:rPr>
              <a:t>Drug Ingestion</a:t>
            </a:r>
            <a:r>
              <a:rPr lang="en-US" sz="2400" dirty="0"/>
              <a:t> </a:t>
            </a:r>
          </a:p>
          <a:p>
            <a:pPr lvl="1">
              <a:lnSpc>
                <a:spcPct val="90000"/>
              </a:lnSpc>
            </a:pPr>
            <a:r>
              <a:rPr lang="en-US" sz="2400" dirty="0" smtClean="0"/>
              <a:t>alcohol, benzodiazepines, </a:t>
            </a:r>
            <a:r>
              <a:rPr lang="en-US" sz="2400" dirty="0" err="1" smtClean="0"/>
              <a:t>phenytoin</a:t>
            </a:r>
            <a:r>
              <a:rPr lang="en-US" sz="2400" dirty="0" smtClean="0"/>
              <a:t>, antihistamines</a:t>
            </a:r>
            <a:endParaRPr lang="en-US" sz="2400" dirty="0"/>
          </a:p>
          <a:p>
            <a:pPr lvl="1">
              <a:lnSpc>
                <a:spcPct val="90000"/>
              </a:lnSpc>
            </a:pPr>
            <a:r>
              <a:rPr lang="en-US" sz="2400" dirty="0"/>
              <a:t>thallium / pesticides</a:t>
            </a:r>
          </a:p>
          <a:p>
            <a:pPr>
              <a:lnSpc>
                <a:spcPct val="90000"/>
              </a:lnSpc>
            </a:pPr>
            <a:r>
              <a:rPr lang="en-US" sz="2400" dirty="0">
                <a:solidFill>
                  <a:srgbClr val="0099FF"/>
                </a:solidFill>
              </a:rPr>
              <a:t>Brainstem encephalitis</a:t>
            </a:r>
            <a:r>
              <a:rPr lang="en-US" sz="2400" dirty="0"/>
              <a:t> </a:t>
            </a:r>
          </a:p>
          <a:p>
            <a:pPr lvl="1">
              <a:lnSpc>
                <a:spcPct val="90000"/>
              </a:lnSpc>
            </a:pPr>
            <a:r>
              <a:rPr lang="en-US" sz="2400" dirty="0" smtClean="0">
                <a:solidFill>
                  <a:srgbClr val="FF0000"/>
                </a:solidFill>
              </a:rPr>
              <a:t>fever</a:t>
            </a:r>
            <a:r>
              <a:rPr lang="en-US" sz="2400" dirty="0" smtClean="0"/>
              <a:t>, ataxia </a:t>
            </a:r>
            <a:r>
              <a:rPr lang="en-US" sz="2400" dirty="0"/>
              <a:t>+ </a:t>
            </a:r>
            <a:r>
              <a:rPr lang="en-US" sz="2400" dirty="0">
                <a:solidFill>
                  <a:srgbClr val="FF0000"/>
                </a:solidFill>
              </a:rPr>
              <a:t>cranial nerve palsies</a:t>
            </a:r>
            <a:r>
              <a:rPr lang="en-US" sz="2400" dirty="0"/>
              <a:t>, </a:t>
            </a:r>
            <a:r>
              <a:rPr lang="en-US" sz="2400" dirty="0">
                <a:solidFill>
                  <a:srgbClr val="FF0000"/>
                </a:solidFill>
              </a:rPr>
              <a:t>abnormal CSF</a:t>
            </a:r>
          </a:p>
          <a:p>
            <a:pPr>
              <a:lnSpc>
                <a:spcPct val="90000"/>
              </a:lnSpc>
            </a:pPr>
            <a:r>
              <a:rPr lang="en-US" sz="2400" dirty="0">
                <a:solidFill>
                  <a:srgbClr val="0099FF"/>
                </a:solidFill>
              </a:rPr>
              <a:t>Metabolic causes</a:t>
            </a:r>
            <a:r>
              <a:rPr lang="en-US" sz="2400" dirty="0"/>
              <a:t> </a:t>
            </a:r>
          </a:p>
          <a:p>
            <a:pPr lvl="1">
              <a:lnSpc>
                <a:spcPct val="90000"/>
              </a:lnSpc>
            </a:pPr>
            <a:r>
              <a:rPr lang="en-US" sz="2400" dirty="0"/>
              <a:t>low glucose, low sodium, elevated ammonia</a:t>
            </a:r>
          </a:p>
          <a:p>
            <a:pPr>
              <a:lnSpc>
                <a:spcPct val="90000"/>
              </a:lnSpc>
            </a:pPr>
            <a:r>
              <a:rPr lang="en-US" sz="2400" dirty="0" err="1">
                <a:solidFill>
                  <a:srgbClr val="0099FF"/>
                </a:solidFill>
              </a:rPr>
              <a:t>Neuroblastoma</a:t>
            </a:r>
            <a:r>
              <a:rPr lang="en-US" sz="2400" dirty="0">
                <a:solidFill>
                  <a:srgbClr val="0099FF"/>
                </a:solidFill>
              </a:rPr>
              <a:t> </a:t>
            </a:r>
            <a:endParaRPr lang="en-US" sz="2400" dirty="0"/>
          </a:p>
          <a:p>
            <a:pPr lvl="1">
              <a:lnSpc>
                <a:spcPct val="90000"/>
              </a:lnSpc>
            </a:pPr>
            <a:r>
              <a:rPr lang="en-US" sz="2400" dirty="0"/>
              <a:t>ataxia + </a:t>
            </a:r>
            <a:r>
              <a:rPr lang="en-US" sz="2400" dirty="0" err="1">
                <a:solidFill>
                  <a:srgbClr val="FF0000"/>
                </a:solidFill>
              </a:rPr>
              <a:t>opsoclonus</a:t>
            </a:r>
            <a:r>
              <a:rPr lang="en-US" sz="2400" dirty="0"/>
              <a:t> </a:t>
            </a:r>
            <a:r>
              <a:rPr lang="en-US" sz="2400" dirty="0" smtClean="0"/>
              <a:t>(roving </a:t>
            </a:r>
            <a:r>
              <a:rPr lang="en-US" sz="2400" dirty="0"/>
              <a:t>eye </a:t>
            </a:r>
            <a:r>
              <a:rPr lang="en-US" sz="2400" dirty="0" smtClean="0"/>
              <a:t>movements) </a:t>
            </a:r>
            <a:r>
              <a:rPr lang="en-US" sz="2400" dirty="0"/>
              <a:t>+ </a:t>
            </a:r>
            <a:r>
              <a:rPr lang="en-US" sz="2400" dirty="0" err="1">
                <a:solidFill>
                  <a:srgbClr val="FF0000"/>
                </a:solidFill>
              </a:rPr>
              <a:t>myoclonus</a:t>
            </a:r>
            <a:endParaRPr lang="en-US" sz="2400" dirty="0">
              <a:solidFill>
                <a:srgbClr val="FF0000"/>
              </a:solidFill>
            </a:endParaRPr>
          </a:p>
          <a:p>
            <a:pPr>
              <a:lnSpc>
                <a:spcPct val="90000"/>
              </a:lnSpc>
            </a:pPr>
            <a:r>
              <a:rPr lang="en-US" sz="2400" dirty="0">
                <a:solidFill>
                  <a:srgbClr val="0099FF"/>
                </a:solidFill>
              </a:rPr>
              <a:t>Brain tumors</a:t>
            </a:r>
          </a:p>
          <a:p>
            <a:pPr>
              <a:lnSpc>
                <a:spcPct val="90000"/>
              </a:lnSpc>
            </a:pPr>
            <a:r>
              <a:rPr lang="en-US" sz="2400" dirty="0">
                <a:solidFill>
                  <a:srgbClr val="0099FF"/>
                </a:solidFill>
              </a:rPr>
              <a:t>Trauma</a:t>
            </a:r>
            <a:r>
              <a:rPr lang="en-US" sz="2400" dirty="0"/>
              <a:t> </a:t>
            </a:r>
            <a:endParaRPr lang="en-US" sz="2400" dirty="0" smtClean="0"/>
          </a:p>
          <a:p>
            <a:pPr lvl="1">
              <a:lnSpc>
                <a:spcPct val="90000"/>
              </a:lnSpc>
            </a:pPr>
            <a:r>
              <a:rPr lang="en-US" sz="2400" dirty="0" smtClean="0"/>
              <a:t>ataxia not uncommon with concussion</a:t>
            </a:r>
            <a:endParaRPr lang="en-US" sz="2400" dirty="0"/>
          </a:p>
          <a:p>
            <a:pPr lvl="1">
              <a:lnSpc>
                <a:spcPct val="90000"/>
              </a:lnSpc>
              <a:buNone/>
            </a:pPr>
            <a:endParaRPr lang="en-US" sz="2400" dirty="0"/>
          </a:p>
        </p:txBody>
      </p:sp>
    </p:spTree>
    <p:custDataLst>
      <p:tags r:id="rId1"/>
    </p:custData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114800" y="-304800"/>
            <a:ext cx="7543800" cy="1295400"/>
          </a:xfrm>
        </p:spPr>
        <p:txBody>
          <a:bodyPr/>
          <a:lstStyle/>
          <a:p>
            <a:r>
              <a:rPr lang="en-US" sz="2800" dirty="0" smtClean="0">
                <a:solidFill>
                  <a:srgbClr val="0099FF"/>
                </a:solidFill>
              </a:rPr>
              <a:t>ACUTE </a:t>
            </a:r>
            <a:r>
              <a:rPr lang="en-US" sz="2800" dirty="0">
                <a:solidFill>
                  <a:srgbClr val="0099FF"/>
                </a:solidFill>
              </a:rPr>
              <a:t>ATAXIA</a:t>
            </a:r>
          </a:p>
        </p:txBody>
      </p:sp>
      <p:sp>
        <p:nvSpPr>
          <p:cNvPr id="126979" name="Rectangle 3"/>
          <p:cNvSpPr>
            <a:spLocks noGrp="1" noChangeArrowheads="1"/>
          </p:cNvSpPr>
          <p:nvPr>
            <p:ph type="body" idx="1"/>
          </p:nvPr>
        </p:nvSpPr>
        <p:spPr>
          <a:xfrm>
            <a:off x="609600" y="381000"/>
            <a:ext cx="9144000" cy="5943600"/>
          </a:xfrm>
        </p:spPr>
        <p:txBody>
          <a:bodyPr/>
          <a:lstStyle/>
          <a:p>
            <a:pPr>
              <a:lnSpc>
                <a:spcPct val="90000"/>
              </a:lnSpc>
            </a:pPr>
            <a:endParaRPr lang="en-US" sz="2400" dirty="0"/>
          </a:p>
          <a:p>
            <a:pPr>
              <a:lnSpc>
                <a:spcPct val="90000"/>
              </a:lnSpc>
            </a:pPr>
            <a:r>
              <a:rPr lang="en-US" sz="2400" dirty="0">
                <a:solidFill>
                  <a:srgbClr val="0099FF"/>
                </a:solidFill>
              </a:rPr>
              <a:t>Vascular lesions</a:t>
            </a:r>
            <a:r>
              <a:rPr lang="en-US" sz="2400" dirty="0"/>
              <a:t> </a:t>
            </a:r>
          </a:p>
          <a:p>
            <a:pPr lvl="1">
              <a:lnSpc>
                <a:spcPct val="90000"/>
              </a:lnSpc>
            </a:pPr>
            <a:r>
              <a:rPr lang="en-US" sz="2400" dirty="0"/>
              <a:t>hemorrhage of a </a:t>
            </a:r>
            <a:r>
              <a:rPr lang="en-US" sz="2400" dirty="0" err="1"/>
              <a:t>cerebellar</a:t>
            </a:r>
            <a:r>
              <a:rPr lang="en-US" sz="2400" dirty="0"/>
              <a:t> AVM</a:t>
            </a:r>
          </a:p>
          <a:p>
            <a:pPr>
              <a:lnSpc>
                <a:spcPct val="90000"/>
              </a:lnSpc>
            </a:pPr>
            <a:r>
              <a:rPr lang="en-US" sz="2400" dirty="0">
                <a:solidFill>
                  <a:srgbClr val="0099FF"/>
                </a:solidFill>
              </a:rPr>
              <a:t>Kawasaki disease</a:t>
            </a:r>
            <a:r>
              <a:rPr lang="en-US" sz="2400" dirty="0"/>
              <a:t> </a:t>
            </a:r>
          </a:p>
          <a:p>
            <a:pPr lvl="1">
              <a:lnSpc>
                <a:spcPct val="90000"/>
              </a:lnSpc>
            </a:pPr>
            <a:r>
              <a:rPr lang="en-US" sz="2400" dirty="0"/>
              <a:t>ataxia due to </a:t>
            </a:r>
            <a:r>
              <a:rPr lang="en-US" sz="2400" dirty="0">
                <a:solidFill>
                  <a:srgbClr val="FF0000"/>
                </a:solidFill>
              </a:rPr>
              <a:t>multiple brain infarcts</a:t>
            </a:r>
          </a:p>
          <a:p>
            <a:pPr>
              <a:lnSpc>
                <a:spcPct val="90000"/>
              </a:lnSpc>
            </a:pPr>
            <a:r>
              <a:rPr lang="en-US" sz="2400" dirty="0" err="1">
                <a:solidFill>
                  <a:srgbClr val="0099FF"/>
                </a:solidFill>
              </a:rPr>
              <a:t>Polyradiculopathy</a:t>
            </a:r>
            <a:r>
              <a:rPr lang="en-US" sz="2400" dirty="0"/>
              <a:t> </a:t>
            </a:r>
          </a:p>
          <a:p>
            <a:pPr lvl="1">
              <a:lnSpc>
                <a:spcPct val="90000"/>
              </a:lnSpc>
            </a:pPr>
            <a:r>
              <a:rPr lang="en-US" sz="2400" dirty="0" err="1"/>
              <a:t>Guillain-Barre</a:t>
            </a:r>
            <a:r>
              <a:rPr lang="en-US" sz="2400" dirty="0"/>
              <a:t> syndrome (</a:t>
            </a:r>
            <a:r>
              <a:rPr lang="en-US" sz="2400" dirty="0">
                <a:solidFill>
                  <a:srgbClr val="FF0000"/>
                </a:solidFill>
              </a:rPr>
              <a:t>Miller-Fisher variant</a:t>
            </a:r>
            <a:r>
              <a:rPr lang="en-US" sz="2400" dirty="0"/>
              <a:t>)</a:t>
            </a:r>
          </a:p>
          <a:p>
            <a:pPr lvl="1">
              <a:lnSpc>
                <a:spcPct val="90000"/>
              </a:lnSpc>
            </a:pPr>
            <a:r>
              <a:rPr lang="en-US" sz="2400" dirty="0"/>
              <a:t>tick paralysis</a:t>
            </a:r>
          </a:p>
          <a:p>
            <a:pPr>
              <a:lnSpc>
                <a:spcPct val="90000"/>
              </a:lnSpc>
            </a:pPr>
            <a:r>
              <a:rPr lang="en-US" sz="2400" dirty="0" err="1">
                <a:solidFill>
                  <a:srgbClr val="0099FF"/>
                </a:solidFill>
              </a:rPr>
              <a:t>Biotinidase</a:t>
            </a:r>
            <a:r>
              <a:rPr lang="en-US" sz="2400" dirty="0">
                <a:solidFill>
                  <a:srgbClr val="0099FF"/>
                </a:solidFill>
              </a:rPr>
              <a:t> deficiency </a:t>
            </a:r>
          </a:p>
          <a:p>
            <a:pPr lvl="1">
              <a:lnSpc>
                <a:spcPct val="90000"/>
              </a:lnSpc>
            </a:pPr>
            <a:r>
              <a:rPr lang="en-US" sz="2400" dirty="0"/>
              <a:t>ataxia + </a:t>
            </a:r>
            <a:r>
              <a:rPr lang="en-US" sz="2400" dirty="0">
                <a:solidFill>
                  <a:srgbClr val="FF0000"/>
                </a:solidFill>
              </a:rPr>
              <a:t>seizures</a:t>
            </a:r>
            <a:r>
              <a:rPr lang="en-US" sz="2400" dirty="0"/>
              <a:t> </a:t>
            </a:r>
            <a:r>
              <a:rPr lang="en-US" sz="2400" dirty="0" smtClean="0"/>
              <a:t>+ </a:t>
            </a:r>
            <a:r>
              <a:rPr lang="en-US" sz="2400" dirty="0" err="1" smtClean="0">
                <a:solidFill>
                  <a:srgbClr val="FF0000"/>
                </a:solidFill>
              </a:rPr>
              <a:t>hypotonia</a:t>
            </a:r>
            <a:r>
              <a:rPr lang="en-US" sz="2400" dirty="0" smtClean="0"/>
              <a:t>   (</a:t>
            </a:r>
            <a:r>
              <a:rPr lang="en-US" sz="2400" dirty="0" smtClean="0">
                <a:solidFill>
                  <a:srgbClr val="FF0000"/>
                </a:solidFill>
              </a:rPr>
              <a:t>dry skin, alopecia</a:t>
            </a:r>
            <a:r>
              <a:rPr lang="en-US" sz="2400" dirty="0" smtClean="0"/>
              <a:t>)</a:t>
            </a:r>
            <a:endParaRPr lang="en-US" sz="2400" dirty="0">
              <a:solidFill>
                <a:srgbClr val="0099FF"/>
              </a:solidFill>
            </a:endParaRPr>
          </a:p>
          <a:p>
            <a:pPr>
              <a:lnSpc>
                <a:spcPct val="90000"/>
              </a:lnSpc>
            </a:pPr>
            <a:r>
              <a:rPr lang="en-US" sz="2400" dirty="0">
                <a:solidFill>
                  <a:srgbClr val="0099FF"/>
                </a:solidFill>
              </a:rPr>
              <a:t>Conversion reaction</a:t>
            </a:r>
          </a:p>
          <a:p>
            <a:pPr>
              <a:lnSpc>
                <a:spcPct val="90000"/>
              </a:lnSpc>
            </a:pPr>
            <a:r>
              <a:rPr lang="en-US" sz="2400" dirty="0" err="1">
                <a:solidFill>
                  <a:srgbClr val="0099FF"/>
                </a:solidFill>
              </a:rPr>
              <a:t>Postinfectious</a:t>
            </a:r>
            <a:r>
              <a:rPr lang="en-US" sz="2400" dirty="0">
                <a:solidFill>
                  <a:srgbClr val="0099FF"/>
                </a:solidFill>
              </a:rPr>
              <a:t> </a:t>
            </a:r>
            <a:r>
              <a:rPr lang="en-US" sz="2400" dirty="0" err="1">
                <a:solidFill>
                  <a:srgbClr val="0099FF"/>
                </a:solidFill>
              </a:rPr>
              <a:t>cerebellitis</a:t>
            </a:r>
            <a:r>
              <a:rPr lang="en-US" sz="2400" dirty="0"/>
              <a:t> </a:t>
            </a:r>
            <a:r>
              <a:rPr lang="en-US" sz="2400" dirty="0" smtClean="0"/>
              <a:t>– </a:t>
            </a:r>
            <a:r>
              <a:rPr lang="en-US" sz="2400" dirty="0" smtClean="0">
                <a:solidFill>
                  <a:srgbClr val="FF0000"/>
                </a:solidFill>
              </a:rPr>
              <a:t>DX OF EXCLUSION</a:t>
            </a:r>
          </a:p>
          <a:p>
            <a:pPr lvl="1">
              <a:lnSpc>
                <a:spcPct val="90000"/>
              </a:lnSpc>
            </a:pPr>
            <a:r>
              <a:rPr lang="en-US" sz="2400" dirty="0" smtClean="0"/>
              <a:t>1-3 </a:t>
            </a:r>
            <a:r>
              <a:rPr lang="en-US" sz="2400" dirty="0"/>
              <a:t>years old, </a:t>
            </a:r>
            <a:r>
              <a:rPr lang="en-US" sz="2400" dirty="0" smtClean="0"/>
              <a:t>post-</a:t>
            </a:r>
            <a:r>
              <a:rPr lang="en-US" sz="2400" dirty="0" err="1" smtClean="0"/>
              <a:t>varicella</a:t>
            </a:r>
            <a:r>
              <a:rPr lang="en-US" sz="2400" dirty="0" smtClean="0"/>
              <a:t>, ataxia </a:t>
            </a:r>
            <a:r>
              <a:rPr lang="en-US" sz="2400" u="sng" dirty="0">
                <a:solidFill>
                  <a:srgbClr val="FF0000"/>
                </a:solidFill>
              </a:rPr>
              <a:t>maximal at onset</a:t>
            </a:r>
          </a:p>
          <a:p>
            <a:pPr lvl="1">
              <a:lnSpc>
                <a:spcPct val="90000"/>
              </a:lnSpc>
            </a:pPr>
            <a:r>
              <a:rPr lang="en-US" sz="2400" dirty="0"/>
              <a:t>CSF normal or mildly increased protein</a:t>
            </a:r>
          </a:p>
          <a:p>
            <a:pPr lvl="1">
              <a:lnSpc>
                <a:spcPct val="90000"/>
              </a:lnSpc>
            </a:pPr>
            <a:r>
              <a:rPr lang="en-US" sz="2400" dirty="0"/>
              <a:t>ataxia resolves after </a:t>
            </a:r>
            <a:r>
              <a:rPr lang="en-US" sz="2400" dirty="0" smtClean="0"/>
              <a:t>weeks-to-months </a:t>
            </a:r>
            <a:endParaRPr lang="en-US" sz="2400" dirty="0"/>
          </a:p>
          <a:p>
            <a:pPr>
              <a:lnSpc>
                <a:spcPct val="90000"/>
              </a:lnSpc>
            </a:pPr>
            <a:endParaRPr lang="en-US" sz="2400" dirty="0"/>
          </a:p>
        </p:txBody>
      </p:sp>
    </p:spTree>
    <p:custDataLst>
      <p:tags r:id="rId1"/>
    </p:custData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295400" y="-228600"/>
            <a:ext cx="7543800" cy="1295400"/>
          </a:xfrm>
        </p:spPr>
        <p:txBody>
          <a:bodyPr/>
          <a:lstStyle/>
          <a:p>
            <a:r>
              <a:rPr lang="en-US" sz="2800" dirty="0">
                <a:solidFill>
                  <a:srgbClr val="CC0099"/>
                </a:solidFill>
              </a:rPr>
              <a:t>EPISODIC / RECURRENT ATAXIA</a:t>
            </a:r>
          </a:p>
        </p:txBody>
      </p:sp>
      <p:sp>
        <p:nvSpPr>
          <p:cNvPr id="121859" name="Rectangle 3"/>
          <p:cNvSpPr>
            <a:spLocks noGrp="1" noChangeArrowheads="1"/>
          </p:cNvSpPr>
          <p:nvPr>
            <p:ph type="body" idx="1"/>
          </p:nvPr>
        </p:nvSpPr>
        <p:spPr>
          <a:xfrm>
            <a:off x="304800" y="1219200"/>
            <a:ext cx="10287000" cy="6553200"/>
          </a:xfrm>
        </p:spPr>
        <p:txBody>
          <a:bodyPr/>
          <a:lstStyle/>
          <a:p>
            <a:r>
              <a:rPr lang="en-US" sz="2400" dirty="0">
                <a:solidFill>
                  <a:srgbClr val="CC0099"/>
                </a:solidFill>
              </a:rPr>
              <a:t>Basilar migraine </a:t>
            </a:r>
            <a:endParaRPr lang="en-US" sz="2400" dirty="0"/>
          </a:p>
          <a:p>
            <a:pPr lvl="1"/>
            <a:r>
              <a:rPr lang="en-US" sz="2400" dirty="0"/>
              <a:t>Ataxia with occipital headache</a:t>
            </a:r>
          </a:p>
          <a:p>
            <a:pPr lvl="1"/>
            <a:r>
              <a:rPr lang="en-US" sz="2400" dirty="0"/>
              <a:t>AVOID TRIPTANS</a:t>
            </a:r>
          </a:p>
          <a:p>
            <a:r>
              <a:rPr lang="en-US" sz="2400" dirty="0">
                <a:solidFill>
                  <a:srgbClr val="CC0099"/>
                </a:solidFill>
              </a:rPr>
              <a:t>Multiple sclerosis </a:t>
            </a:r>
            <a:endParaRPr lang="en-US" sz="2400" dirty="0"/>
          </a:p>
          <a:p>
            <a:pPr lvl="1"/>
            <a:r>
              <a:rPr lang="en-US" sz="2400" dirty="0"/>
              <a:t>Ataxia a common presentation of MS in children</a:t>
            </a:r>
            <a:endParaRPr lang="en-US" sz="2400" dirty="0">
              <a:solidFill>
                <a:srgbClr val="CC0099"/>
              </a:solidFill>
            </a:endParaRPr>
          </a:p>
          <a:p>
            <a:r>
              <a:rPr lang="en-US" sz="2400" dirty="0">
                <a:solidFill>
                  <a:srgbClr val="CC0099"/>
                </a:solidFill>
              </a:rPr>
              <a:t>Epileptic </a:t>
            </a:r>
            <a:r>
              <a:rPr lang="en-US" sz="2400" dirty="0" err="1">
                <a:solidFill>
                  <a:srgbClr val="CC0099"/>
                </a:solidFill>
              </a:rPr>
              <a:t>pseudoataxia</a:t>
            </a:r>
            <a:r>
              <a:rPr lang="en-US" sz="2400" dirty="0">
                <a:solidFill>
                  <a:srgbClr val="CC0099"/>
                </a:solidFill>
              </a:rPr>
              <a:t> </a:t>
            </a:r>
            <a:endParaRPr lang="en-US" sz="2400" dirty="0"/>
          </a:p>
          <a:p>
            <a:pPr lvl="1"/>
            <a:r>
              <a:rPr lang="en-US" sz="2400" dirty="0"/>
              <a:t>Ataxia a rare seizure manifestation</a:t>
            </a:r>
          </a:p>
          <a:p>
            <a:r>
              <a:rPr lang="en-US" sz="2400" dirty="0">
                <a:solidFill>
                  <a:srgbClr val="CC0099"/>
                </a:solidFill>
              </a:rPr>
              <a:t>Metabolic disorders </a:t>
            </a:r>
            <a:endParaRPr lang="en-US" sz="2400" dirty="0"/>
          </a:p>
          <a:p>
            <a:pPr lvl="1"/>
            <a:r>
              <a:rPr lang="en-US" sz="2400" dirty="0" err="1"/>
              <a:t>Hartnup</a:t>
            </a:r>
            <a:r>
              <a:rPr lang="en-US" sz="2400" dirty="0"/>
              <a:t> </a:t>
            </a:r>
            <a:r>
              <a:rPr lang="en-US" sz="2400" dirty="0" smtClean="0"/>
              <a:t>Disease—impaired </a:t>
            </a:r>
            <a:r>
              <a:rPr lang="en-US" sz="2400" dirty="0"/>
              <a:t>tryptophan absorption</a:t>
            </a:r>
          </a:p>
          <a:p>
            <a:pPr lvl="1"/>
            <a:r>
              <a:rPr lang="en-US" sz="2400" dirty="0" smtClean="0"/>
              <a:t>Maple </a:t>
            </a:r>
            <a:r>
              <a:rPr lang="en-US" sz="2400" dirty="0"/>
              <a:t>S</a:t>
            </a:r>
            <a:r>
              <a:rPr lang="en-US" sz="2400" dirty="0" smtClean="0"/>
              <a:t>yrup </a:t>
            </a:r>
            <a:r>
              <a:rPr lang="en-US" sz="2400" dirty="0"/>
              <a:t>U</a:t>
            </a:r>
            <a:r>
              <a:rPr lang="en-US" sz="2400" dirty="0" smtClean="0"/>
              <a:t>rine Disease (intermittent)</a:t>
            </a:r>
            <a:endParaRPr lang="en-US" sz="2400" dirty="0"/>
          </a:p>
          <a:p>
            <a:pPr lvl="1"/>
            <a:r>
              <a:rPr lang="en-US" sz="2400" dirty="0" err="1"/>
              <a:t>P</a:t>
            </a:r>
            <a:r>
              <a:rPr lang="en-US" sz="2400" dirty="0" err="1" smtClean="0"/>
              <a:t>yruvate</a:t>
            </a:r>
            <a:r>
              <a:rPr lang="en-US" sz="2400" dirty="0" smtClean="0"/>
              <a:t> </a:t>
            </a:r>
            <a:r>
              <a:rPr lang="en-US" sz="2400" dirty="0" err="1"/>
              <a:t>D</a:t>
            </a:r>
            <a:r>
              <a:rPr lang="en-US" sz="2400" dirty="0" err="1" smtClean="0"/>
              <a:t>ehydrogenase</a:t>
            </a:r>
            <a:r>
              <a:rPr lang="en-US" sz="2400" dirty="0" smtClean="0"/>
              <a:t> </a:t>
            </a:r>
            <a:r>
              <a:rPr lang="en-US" sz="2400" dirty="0"/>
              <a:t>D</a:t>
            </a:r>
            <a:r>
              <a:rPr lang="en-US" sz="2400" dirty="0" smtClean="0"/>
              <a:t>eficiency-E1</a:t>
            </a:r>
            <a:endParaRPr lang="en-US" sz="2400" dirty="0"/>
          </a:p>
          <a:p>
            <a:endParaRPr lang="en-US" sz="2500" dirty="0"/>
          </a:p>
        </p:txBody>
      </p:sp>
    </p:spTree>
    <p:custDataLst>
      <p:tags r:id="rId1"/>
    </p:custData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solidFill>
                  <a:srgbClr val="CC0099"/>
                </a:solidFill>
              </a:rPr>
              <a:t>EPISODIC / RECURRENT ATAXIA</a:t>
            </a:r>
            <a:endParaRPr lang="en-US" sz="2800" dirty="0"/>
          </a:p>
        </p:txBody>
      </p:sp>
      <p:sp>
        <p:nvSpPr>
          <p:cNvPr id="5" name="Text Placeholder 4"/>
          <p:cNvSpPr>
            <a:spLocks noGrp="1"/>
          </p:cNvSpPr>
          <p:nvPr>
            <p:ph type="body" idx="1"/>
          </p:nvPr>
        </p:nvSpPr>
        <p:spPr>
          <a:xfrm>
            <a:off x="457200" y="1905000"/>
            <a:ext cx="4040188" cy="639762"/>
          </a:xfrm>
        </p:spPr>
        <p:txBody>
          <a:bodyPr/>
          <a:lstStyle/>
          <a:p>
            <a:endParaRPr lang="en-US" dirty="0" smtClean="0">
              <a:solidFill>
                <a:srgbClr val="CC0099"/>
              </a:solidFill>
            </a:endParaRPr>
          </a:p>
          <a:p>
            <a:endParaRPr lang="en-US" dirty="0" smtClean="0">
              <a:solidFill>
                <a:srgbClr val="CC0099"/>
              </a:solidFill>
            </a:endParaRPr>
          </a:p>
          <a:p>
            <a:r>
              <a:rPr lang="en-US" dirty="0" smtClean="0">
                <a:solidFill>
                  <a:srgbClr val="CC0099"/>
                </a:solidFill>
              </a:rPr>
              <a:t>Episodic Ataxia type 1 (EA1)</a:t>
            </a:r>
            <a:endParaRPr lang="en-US" dirty="0">
              <a:solidFill>
                <a:srgbClr val="CC0099"/>
              </a:solidFill>
            </a:endParaRPr>
          </a:p>
        </p:txBody>
      </p:sp>
      <p:sp>
        <p:nvSpPr>
          <p:cNvPr id="6" name="Content Placeholder 5"/>
          <p:cNvSpPr>
            <a:spLocks noGrp="1"/>
          </p:cNvSpPr>
          <p:nvPr>
            <p:ph sz="half" idx="2"/>
          </p:nvPr>
        </p:nvSpPr>
        <p:spPr/>
        <p:txBody>
          <a:bodyPr/>
          <a:lstStyle/>
          <a:p>
            <a:endParaRPr lang="en-US" sz="2000" dirty="0" smtClean="0"/>
          </a:p>
          <a:p>
            <a:endParaRPr lang="en-US" sz="2000" dirty="0" smtClean="0"/>
          </a:p>
          <a:p>
            <a:pPr>
              <a:lnSpc>
                <a:spcPct val="150000"/>
              </a:lnSpc>
            </a:pPr>
            <a:r>
              <a:rPr lang="en-US" sz="2000" dirty="0" smtClean="0">
                <a:solidFill>
                  <a:srgbClr val="00FF00"/>
                </a:solidFill>
              </a:rPr>
              <a:t>K+ channel </a:t>
            </a:r>
            <a:r>
              <a:rPr lang="en-US" sz="2000" dirty="0" smtClean="0"/>
              <a:t>gene mutation</a:t>
            </a:r>
          </a:p>
          <a:p>
            <a:pPr>
              <a:lnSpc>
                <a:spcPct val="150000"/>
              </a:lnSpc>
            </a:pPr>
            <a:r>
              <a:rPr lang="en-US" sz="2000" dirty="0" err="1" smtClean="0"/>
              <a:t>autosomal</a:t>
            </a:r>
            <a:r>
              <a:rPr lang="en-US" sz="2000" dirty="0" smtClean="0"/>
              <a:t> dominant (</a:t>
            </a:r>
            <a:r>
              <a:rPr lang="en-US" sz="2000" dirty="0" err="1" smtClean="0"/>
              <a:t>chr</a:t>
            </a:r>
            <a:r>
              <a:rPr lang="en-US" sz="2000" dirty="0" smtClean="0"/>
              <a:t> 12)</a:t>
            </a:r>
          </a:p>
          <a:p>
            <a:pPr>
              <a:lnSpc>
                <a:spcPct val="150000"/>
              </a:lnSpc>
            </a:pPr>
            <a:r>
              <a:rPr lang="en-US" sz="2000" dirty="0" smtClean="0"/>
              <a:t>+ </a:t>
            </a:r>
            <a:r>
              <a:rPr lang="en-US" sz="2000" dirty="0" err="1" smtClean="0">
                <a:solidFill>
                  <a:srgbClr val="00FF00"/>
                </a:solidFill>
              </a:rPr>
              <a:t>dysarthria</a:t>
            </a:r>
            <a:r>
              <a:rPr lang="en-US" sz="2000" dirty="0" smtClean="0">
                <a:solidFill>
                  <a:srgbClr val="00FF00"/>
                </a:solidFill>
              </a:rPr>
              <a:t>,</a:t>
            </a:r>
            <a:r>
              <a:rPr lang="en-US" sz="2000" dirty="0" smtClean="0"/>
              <a:t> </a:t>
            </a:r>
            <a:r>
              <a:rPr lang="en-US" sz="2000" dirty="0" err="1" smtClean="0">
                <a:solidFill>
                  <a:srgbClr val="00FF00"/>
                </a:solidFill>
              </a:rPr>
              <a:t>myokymia</a:t>
            </a:r>
            <a:r>
              <a:rPr lang="en-US" sz="2000" dirty="0" smtClean="0"/>
              <a:t> around eyes, lips, fingers (</a:t>
            </a:r>
            <a:r>
              <a:rPr lang="en-US" sz="2000" dirty="0" err="1" smtClean="0"/>
              <a:t>dx</a:t>
            </a:r>
            <a:r>
              <a:rPr lang="en-US" sz="2000" dirty="0" smtClean="0"/>
              <a:t> EMG)</a:t>
            </a:r>
          </a:p>
          <a:p>
            <a:pPr>
              <a:lnSpc>
                <a:spcPct val="150000"/>
              </a:lnSpc>
            </a:pPr>
            <a:r>
              <a:rPr lang="en-US" sz="2000" dirty="0" smtClean="0">
                <a:solidFill>
                  <a:srgbClr val="00FF00"/>
                </a:solidFill>
              </a:rPr>
              <a:t>duration seconds </a:t>
            </a:r>
            <a:r>
              <a:rPr lang="en-US" sz="2000" dirty="0" smtClean="0"/>
              <a:t>(to hours)</a:t>
            </a:r>
          </a:p>
          <a:p>
            <a:pPr>
              <a:lnSpc>
                <a:spcPct val="150000"/>
              </a:lnSpc>
            </a:pPr>
            <a:r>
              <a:rPr lang="en-US" sz="2000" dirty="0" smtClean="0"/>
              <a:t>triggers: </a:t>
            </a:r>
            <a:r>
              <a:rPr lang="en-US" sz="2000" dirty="0" smtClean="0">
                <a:solidFill>
                  <a:srgbClr val="00FF00"/>
                </a:solidFill>
              </a:rPr>
              <a:t>STARTLE</a:t>
            </a:r>
            <a:r>
              <a:rPr lang="en-US" sz="2000" dirty="0" smtClean="0"/>
              <a:t>, exercise</a:t>
            </a:r>
          </a:p>
          <a:p>
            <a:pPr>
              <a:lnSpc>
                <a:spcPct val="150000"/>
              </a:lnSpc>
            </a:pPr>
            <a:r>
              <a:rPr lang="en-US" sz="2000" dirty="0" err="1" smtClean="0"/>
              <a:t>tx</a:t>
            </a:r>
            <a:r>
              <a:rPr lang="en-US" sz="2000" dirty="0" smtClean="0"/>
              <a:t>:  </a:t>
            </a:r>
            <a:r>
              <a:rPr lang="en-US" sz="2000" dirty="0" err="1" smtClean="0"/>
              <a:t>Diamox</a:t>
            </a:r>
            <a:r>
              <a:rPr lang="en-US" sz="2000" dirty="0" smtClean="0"/>
              <a:t>, </a:t>
            </a:r>
            <a:r>
              <a:rPr lang="en-US" sz="2000" dirty="0" err="1" smtClean="0"/>
              <a:t>phenytoin</a:t>
            </a:r>
            <a:endParaRPr lang="en-US" sz="2000" dirty="0"/>
          </a:p>
        </p:txBody>
      </p:sp>
      <p:sp>
        <p:nvSpPr>
          <p:cNvPr id="8" name="Content Placeholder 7"/>
          <p:cNvSpPr>
            <a:spLocks noGrp="1"/>
          </p:cNvSpPr>
          <p:nvPr>
            <p:ph sz="quarter" idx="4"/>
          </p:nvPr>
        </p:nvSpPr>
        <p:spPr>
          <a:xfrm>
            <a:off x="4645025" y="2209800"/>
            <a:ext cx="4498975" cy="3844925"/>
          </a:xfrm>
        </p:spPr>
        <p:txBody>
          <a:bodyPr/>
          <a:lstStyle/>
          <a:p>
            <a:endParaRPr lang="en-US" sz="2000" dirty="0" smtClean="0"/>
          </a:p>
          <a:p>
            <a:endParaRPr lang="en-US" sz="2000" dirty="0" smtClean="0"/>
          </a:p>
          <a:p>
            <a:pPr>
              <a:lnSpc>
                <a:spcPct val="150000"/>
              </a:lnSpc>
            </a:pPr>
            <a:r>
              <a:rPr lang="en-US" sz="2000" dirty="0" smtClean="0">
                <a:solidFill>
                  <a:srgbClr val="00FF00"/>
                </a:solidFill>
              </a:rPr>
              <a:t>Ca++ channel </a:t>
            </a:r>
            <a:r>
              <a:rPr lang="en-US" sz="2000" dirty="0" smtClean="0"/>
              <a:t>gene mutation</a:t>
            </a:r>
          </a:p>
          <a:p>
            <a:pPr>
              <a:lnSpc>
                <a:spcPct val="150000"/>
              </a:lnSpc>
            </a:pPr>
            <a:r>
              <a:rPr lang="en-US" sz="2000" dirty="0" err="1" smtClean="0"/>
              <a:t>autosomal</a:t>
            </a:r>
            <a:r>
              <a:rPr lang="en-US" sz="2000" dirty="0" smtClean="0"/>
              <a:t> dominant (</a:t>
            </a:r>
            <a:r>
              <a:rPr lang="en-US" sz="2000" dirty="0" err="1" smtClean="0"/>
              <a:t>chr</a:t>
            </a:r>
            <a:r>
              <a:rPr lang="en-US" sz="2000" dirty="0" smtClean="0"/>
              <a:t> 19)</a:t>
            </a:r>
          </a:p>
          <a:p>
            <a:pPr>
              <a:lnSpc>
                <a:spcPct val="150000"/>
              </a:lnSpc>
            </a:pPr>
            <a:r>
              <a:rPr lang="en-US" sz="2000" dirty="0" smtClean="0"/>
              <a:t>+ </a:t>
            </a:r>
            <a:r>
              <a:rPr lang="en-US" sz="2000" dirty="0" err="1" smtClean="0">
                <a:solidFill>
                  <a:srgbClr val="00FF00"/>
                </a:solidFill>
              </a:rPr>
              <a:t>nystagmus</a:t>
            </a:r>
            <a:r>
              <a:rPr lang="en-US" sz="2000" dirty="0" smtClean="0">
                <a:solidFill>
                  <a:srgbClr val="00FF00"/>
                </a:solidFill>
              </a:rPr>
              <a:t>, </a:t>
            </a:r>
            <a:r>
              <a:rPr lang="en-US" sz="2000" dirty="0" err="1" smtClean="0">
                <a:solidFill>
                  <a:srgbClr val="00FF00"/>
                </a:solidFill>
              </a:rPr>
              <a:t>diplopia</a:t>
            </a:r>
            <a:r>
              <a:rPr lang="en-US" sz="2000" dirty="0" smtClean="0">
                <a:solidFill>
                  <a:srgbClr val="00FF00"/>
                </a:solidFill>
              </a:rPr>
              <a:t>, migraine</a:t>
            </a:r>
          </a:p>
          <a:p>
            <a:pPr>
              <a:lnSpc>
                <a:spcPct val="150000"/>
              </a:lnSpc>
            </a:pPr>
            <a:endParaRPr lang="en-US" sz="2000" dirty="0" smtClean="0">
              <a:solidFill>
                <a:srgbClr val="00FF00"/>
              </a:solidFill>
            </a:endParaRPr>
          </a:p>
          <a:p>
            <a:r>
              <a:rPr lang="en-US" sz="2000" dirty="0" smtClean="0">
                <a:solidFill>
                  <a:srgbClr val="00FF00"/>
                </a:solidFill>
              </a:rPr>
              <a:t>duration minutes to days</a:t>
            </a:r>
          </a:p>
          <a:p>
            <a:pPr>
              <a:lnSpc>
                <a:spcPct val="150000"/>
              </a:lnSpc>
            </a:pPr>
            <a:r>
              <a:rPr lang="en-US" sz="2000" dirty="0" smtClean="0"/>
              <a:t>triggers:  stress, exercise</a:t>
            </a:r>
          </a:p>
          <a:p>
            <a:pPr>
              <a:lnSpc>
                <a:spcPct val="150000"/>
              </a:lnSpc>
            </a:pPr>
            <a:r>
              <a:rPr lang="en-US" sz="2000" dirty="0" err="1" smtClean="0"/>
              <a:t>tx</a:t>
            </a:r>
            <a:r>
              <a:rPr lang="en-US" sz="2000" dirty="0" smtClean="0"/>
              <a:t>:  </a:t>
            </a:r>
            <a:r>
              <a:rPr lang="en-US" sz="2000" dirty="0" err="1" smtClean="0"/>
              <a:t>Diamox</a:t>
            </a:r>
            <a:endParaRPr lang="en-US" sz="2000" dirty="0" smtClean="0"/>
          </a:p>
        </p:txBody>
      </p:sp>
      <p:sp>
        <p:nvSpPr>
          <p:cNvPr id="9" name="Text Placeholder 8"/>
          <p:cNvSpPr>
            <a:spLocks noGrp="1"/>
          </p:cNvSpPr>
          <p:nvPr>
            <p:ph type="body" sz="quarter" idx="3"/>
          </p:nvPr>
        </p:nvSpPr>
        <p:spPr>
          <a:xfrm>
            <a:off x="4800600" y="1905000"/>
            <a:ext cx="4041775" cy="639762"/>
          </a:xfrm>
        </p:spPr>
        <p:txBody>
          <a:bodyPr/>
          <a:lstStyle/>
          <a:p>
            <a:r>
              <a:rPr lang="en-US" dirty="0" smtClean="0">
                <a:solidFill>
                  <a:srgbClr val="CC0099"/>
                </a:solidFill>
              </a:rPr>
              <a:t>Episodic Ataxia type 2 (EA2)</a:t>
            </a:r>
            <a:endParaRPr lang="en-US" dirty="0">
              <a:solidFill>
                <a:srgbClr val="CC0099"/>
              </a:solidFill>
            </a:endParaRPr>
          </a:p>
        </p:txBody>
      </p:sp>
    </p:spTree>
    <p:custDataLst>
      <p:tags r:id="rId1"/>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066800" y="-152400"/>
            <a:ext cx="7543800" cy="1295400"/>
          </a:xfrm>
        </p:spPr>
        <p:txBody>
          <a:bodyPr/>
          <a:lstStyle/>
          <a:p>
            <a:r>
              <a:rPr lang="en-US" sz="2800" dirty="0">
                <a:solidFill>
                  <a:srgbClr val="FF00FF"/>
                </a:solidFill>
              </a:rPr>
              <a:t>CHRONIC OR PROGRESSIVE ATAXIA</a:t>
            </a:r>
          </a:p>
        </p:txBody>
      </p:sp>
      <p:sp>
        <p:nvSpPr>
          <p:cNvPr id="122883" name="Rectangle 3"/>
          <p:cNvSpPr>
            <a:spLocks noGrp="1" noChangeArrowheads="1"/>
          </p:cNvSpPr>
          <p:nvPr>
            <p:ph type="body" idx="1"/>
          </p:nvPr>
        </p:nvSpPr>
        <p:spPr>
          <a:xfrm>
            <a:off x="152400" y="1447800"/>
            <a:ext cx="8991600" cy="5791200"/>
          </a:xfrm>
        </p:spPr>
        <p:txBody>
          <a:bodyPr/>
          <a:lstStyle/>
          <a:p>
            <a:pPr>
              <a:lnSpc>
                <a:spcPct val="90000"/>
              </a:lnSpc>
            </a:pPr>
            <a:r>
              <a:rPr lang="en-US" sz="2400" dirty="0">
                <a:solidFill>
                  <a:srgbClr val="FF00FF"/>
                </a:solidFill>
              </a:rPr>
              <a:t>Friedrich Ataxia</a:t>
            </a:r>
          </a:p>
          <a:p>
            <a:pPr lvl="1">
              <a:lnSpc>
                <a:spcPct val="90000"/>
              </a:lnSpc>
            </a:pPr>
            <a:r>
              <a:rPr lang="en-US" sz="2400" dirty="0">
                <a:solidFill>
                  <a:srgbClr val="FF00FF"/>
                </a:solidFill>
              </a:rPr>
              <a:t>most common hereditary progressive ataxia</a:t>
            </a:r>
          </a:p>
          <a:p>
            <a:pPr lvl="1">
              <a:lnSpc>
                <a:spcPct val="90000"/>
              </a:lnSpc>
            </a:pPr>
            <a:r>
              <a:rPr lang="en-US" sz="2400" dirty="0"/>
              <a:t>multiple </a:t>
            </a:r>
            <a:r>
              <a:rPr lang="en-US" sz="2400" dirty="0">
                <a:solidFill>
                  <a:srgbClr val="FF00FF"/>
                </a:solidFill>
              </a:rPr>
              <a:t>GAA repeats</a:t>
            </a:r>
            <a:r>
              <a:rPr lang="en-US" sz="2400" dirty="0"/>
              <a:t> in </a:t>
            </a:r>
            <a:r>
              <a:rPr lang="en-US" sz="2400" dirty="0" err="1">
                <a:solidFill>
                  <a:srgbClr val="FF00FF"/>
                </a:solidFill>
              </a:rPr>
              <a:t>frataxin</a:t>
            </a:r>
            <a:r>
              <a:rPr lang="en-US" sz="2400" dirty="0"/>
              <a:t> </a:t>
            </a:r>
            <a:r>
              <a:rPr lang="en-US" sz="2400" dirty="0">
                <a:solidFill>
                  <a:srgbClr val="FF00FF"/>
                </a:solidFill>
              </a:rPr>
              <a:t>gene</a:t>
            </a:r>
            <a:r>
              <a:rPr lang="en-US" sz="2400" dirty="0"/>
              <a:t>, </a:t>
            </a:r>
            <a:r>
              <a:rPr lang="en-US" sz="2400" dirty="0" err="1" smtClean="0"/>
              <a:t>aut</a:t>
            </a:r>
            <a:r>
              <a:rPr lang="en-US" sz="2400" dirty="0" smtClean="0"/>
              <a:t> </a:t>
            </a:r>
            <a:r>
              <a:rPr lang="en-US" sz="2400" dirty="0"/>
              <a:t>recessive</a:t>
            </a:r>
          </a:p>
          <a:p>
            <a:pPr lvl="1">
              <a:lnSpc>
                <a:spcPct val="90000"/>
              </a:lnSpc>
            </a:pPr>
            <a:r>
              <a:rPr lang="en-US" sz="2400" dirty="0"/>
              <a:t>progressive degeneration of:</a:t>
            </a:r>
          </a:p>
          <a:p>
            <a:pPr lvl="2">
              <a:lnSpc>
                <a:spcPct val="90000"/>
              </a:lnSpc>
            </a:pPr>
            <a:r>
              <a:rPr lang="en-US" sz="2400" dirty="0"/>
              <a:t>dorsal root ganglia </a:t>
            </a:r>
            <a:r>
              <a:rPr lang="en-US" sz="2400" dirty="0">
                <a:sym typeface="Wingdings" pitchFamily="2" charset="2"/>
              </a:rPr>
              <a:t> </a:t>
            </a:r>
            <a:r>
              <a:rPr lang="en-US" sz="2400" dirty="0" err="1">
                <a:solidFill>
                  <a:srgbClr val="FF00FF"/>
                </a:solidFill>
              </a:rPr>
              <a:t>areflexia</a:t>
            </a:r>
            <a:r>
              <a:rPr lang="en-US" sz="2400" dirty="0"/>
              <a:t> </a:t>
            </a:r>
          </a:p>
          <a:p>
            <a:pPr lvl="2">
              <a:lnSpc>
                <a:spcPct val="90000"/>
              </a:lnSpc>
            </a:pPr>
            <a:r>
              <a:rPr lang="en-US" sz="2400" dirty="0"/>
              <a:t>posterior columns </a:t>
            </a:r>
            <a:r>
              <a:rPr lang="en-US" sz="2400" dirty="0">
                <a:sym typeface="Wingdings" pitchFamily="2" charset="2"/>
              </a:rPr>
              <a:t> </a:t>
            </a:r>
            <a:r>
              <a:rPr lang="en-US" sz="2400" dirty="0">
                <a:solidFill>
                  <a:srgbClr val="FF00FF"/>
                </a:solidFill>
              </a:rPr>
              <a:t>decreased vibration / position sense</a:t>
            </a:r>
          </a:p>
          <a:p>
            <a:pPr lvl="2">
              <a:lnSpc>
                <a:spcPct val="90000"/>
              </a:lnSpc>
            </a:pPr>
            <a:r>
              <a:rPr lang="en-US" sz="2400" dirty="0" err="1"/>
              <a:t>corticospinal</a:t>
            </a:r>
            <a:r>
              <a:rPr lang="en-US" sz="2400" dirty="0"/>
              <a:t> tracts </a:t>
            </a:r>
            <a:r>
              <a:rPr lang="en-US" sz="2400" dirty="0">
                <a:sym typeface="Wingdings" pitchFamily="2" charset="2"/>
              </a:rPr>
              <a:t> </a:t>
            </a:r>
            <a:r>
              <a:rPr lang="en-US" sz="2400" dirty="0" err="1">
                <a:solidFill>
                  <a:srgbClr val="FF00FF"/>
                </a:solidFill>
              </a:rPr>
              <a:t>upgoing</a:t>
            </a:r>
            <a:r>
              <a:rPr lang="en-US" sz="2400" dirty="0">
                <a:solidFill>
                  <a:srgbClr val="FF00FF"/>
                </a:solidFill>
              </a:rPr>
              <a:t> toes</a:t>
            </a:r>
            <a:r>
              <a:rPr lang="en-US" sz="2400" dirty="0"/>
              <a:t> (+</a:t>
            </a:r>
            <a:r>
              <a:rPr lang="en-US" sz="2400" dirty="0" err="1"/>
              <a:t>Babinski’s</a:t>
            </a:r>
            <a:r>
              <a:rPr lang="en-US" sz="2400" dirty="0"/>
              <a:t>)</a:t>
            </a:r>
          </a:p>
          <a:p>
            <a:pPr lvl="2">
              <a:lnSpc>
                <a:spcPct val="90000"/>
              </a:lnSpc>
            </a:pPr>
            <a:r>
              <a:rPr lang="en-US" sz="2400" dirty="0" err="1"/>
              <a:t>spinocerebellar</a:t>
            </a:r>
            <a:r>
              <a:rPr lang="en-US" sz="2400" dirty="0"/>
              <a:t> tracts + cerebellum </a:t>
            </a:r>
            <a:r>
              <a:rPr lang="en-US" sz="2400" dirty="0">
                <a:sym typeface="Wingdings" pitchFamily="2" charset="2"/>
              </a:rPr>
              <a:t> </a:t>
            </a:r>
            <a:r>
              <a:rPr lang="en-US" sz="2400" dirty="0">
                <a:solidFill>
                  <a:srgbClr val="FF00FF"/>
                </a:solidFill>
              </a:rPr>
              <a:t>gait and limb ataxia</a:t>
            </a:r>
          </a:p>
          <a:p>
            <a:pPr lvl="1">
              <a:lnSpc>
                <a:spcPct val="90000"/>
              </a:lnSpc>
            </a:pPr>
            <a:r>
              <a:rPr lang="en-US" sz="2400" dirty="0"/>
              <a:t>scoliosis and </a:t>
            </a:r>
            <a:r>
              <a:rPr lang="en-US" sz="2400" dirty="0" err="1"/>
              <a:t>pes</a:t>
            </a:r>
            <a:r>
              <a:rPr lang="en-US" sz="2400" dirty="0"/>
              <a:t> </a:t>
            </a:r>
            <a:r>
              <a:rPr lang="en-US" sz="2400" dirty="0" err="1"/>
              <a:t>cavus</a:t>
            </a:r>
            <a:r>
              <a:rPr lang="en-US" sz="2400" dirty="0"/>
              <a:t> can occur</a:t>
            </a:r>
          </a:p>
          <a:p>
            <a:pPr lvl="1">
              <a:lnSpc>
                <a:spcPct val="90000"/>
              </a:lnSpc>
            </a:pPr>
            <a:r>
              <a:rPr lang="en-US" sz="2400" dirty="0"/>
              <a:t>often includes </a:t>
            </a:r>
            <a:r>
              <a:rPr lang="en-US" sz="2400" dirty="0">
                <a:solidFill>
                  <a:srgbClr val="FF00FF"/>
                </a:solidFill>
              </a:rPr>
              <a:t>hypertrophic </a:t>
            </a:r>
            <a:r>
              <a:rPr lang="en-US" sz="2400" dirty="0" err="1">
                <a:solidFill>
                  <a:srgbClr val="FF00FF"/>
                </a:solidFill>
              </a:rPr>
              <a:t>cardiomyopathy</a:t>
            </a:r>
            <a:r>
              <a:rPr lang="en-US" sz="2400" dirty="0">
                <a:solidFill>
                  <a:srgbClr val="FF00FF"/>
                </a:solidFill>
              </a:rPr>
              <a:t> </a:t>
            </a:r>
            <a:r>
              <a:rPr lang="en-US" sz="2400" dirty="0"/>
              <a:t>(need regular EKGs</a:t>
            </a:r>
            <a:r>
              <a:rPr lang="en-US" sz="2400" dirty="0" smtClean="0"/>
              <a:t>),</a:t>
            </a:r>
            <a:r>
              <a:rPr lang="en-US" sz="2400" dirty="0" smtClean="0">
                <a:solidFill>
                  <a:srgbClr val="FF00FF"/>
                </a:solidFill>
              </a:rPr>
              <a:t> </a:t>
            </a:r>
            <a:r>
              <a:rPr lang="en-US" sz="2400" dirty="0">
                <a:solidFill>
                  <a:srgbClr val="FF00FF"/>
                </a:solidFill>
              </a:rPr>
              <a:t>Diabetes Mellitus</a:t>
            </a:r>
            <a:r>
              <a:rPr lang="en-US" sz="2400" dirty="0"/>
              <a:t>, +/- hearing loss or optic atrophy</a:t>
            </a:r>
          </a:p>
        </p:txBody>
      </p:sp>
    </p:spTree>
    <p:custDataLst>
      <p:tags r:id="rId1"/>
    </p:custData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1066800" y="-228600"/>
            <a:ext cx="7543800" cy="1295400"/>
          </a:xfrm>
        </p:spPr>
        <p:txBody>
          <a:bodyPr/>
          <a:lstStyle/>
          <a:p>
            <a:r>
              <a:rPr lang="en-US" sz="2800" dirty="0">
                <a:solidFill>
                  <a:srgbClr val="FF00FF"/>
                </a:solidFill>
              </a:rPr>
              <a:t>CHRONIC OR PROGRESSIVE ATAXIA</a:t>
            </a:r>
          </a:p>
        </p:txBody>
      </p:sp>
      <p:sp>
        <p:nvSpPr>
          <p:cNvPr id="129027" name="Rectangle 3"/>
          <p:cNvSpPr>
            <a:spLocks noGrp="1" noChangeArrowheads="1"/>
          </p:cNvSpPr>
          <p:nvPr>
            <p:ph type="body" idx="1"/>
          </p:nvPr>
        </p:nvSpPr>
        <p:spPr>
          <a:xfrm>
            <a:off x="152400" y="1600200"/>
            <a:ext cx="8991600" cy="5791200"/>
          </a:xfrm>
        </p:spPr>
        <p:txBody>
          <a:bodyPr/>
          <a:lstStyle/>
          <a:p>
            <a:pPr>
              <a:lnSpc>
                <a:spcPct val="90000"/>
              </a:lnSpc>
            </a:pPr>
            <a:r>
              <a:rPr lang="en-US" sz="2400" dirty="0">
                <a:solidFill>
                  <a:srgbClr val="FF00FF"/>
                </a:solidFill>
              </a:rPr>
              <a:t>Brain tumors</a:t>
            </a:r>
            <a:r>
              <a:rPr lang="en-US" sz="2400" dirty="0"/>
              <a:t> </a:t>
            </a:r>
          </a:p>
          <a:p>
            <a:pPr lvl="1">
              <a:lnSpc>
                <a:spcPct val="90000"/>
              </a:lnSpc>
            </a:pPr>
            <a:r>
              <a:rPr lang="en-US" sz="2400" dirty="0"/>
              <a:t>ataxia + signs of increased ICP / vomiting</a:t>
            </a:r>
          </a:p>
          <a:p>
            <a:pPr lvl="1">
              <a:lnSpc>
                <a:spcPct val="90000"/>
              </a:lnSpc>
            </a:pPr>
            <a:r>
              <a:rPr lang="en-US" sz="2400" dirty="0" err="1"/>
              <a:t>infratentorial</a:t>
            </a:r>
            <a:r>
              <a:rPr lang="en-US" sz="2400" dirty="0"/>
              <a:t> &gt; </a:t>
            </a:r>
            <a:r>
              <a:rPr lang="en-US" sz="2400" dirty="0" err="1"/>
              <a:t>supratentorial</a:t>
            </a:r>
            <a:r>
              <a:rPr lang="en-US" sz="2400" dirty="0"/>
              <a:t> tumors for ages 1-8 years </a:t>
            </a:r>
          </a:p>
          <a:p>
            <a:pPr lvl="1">
              <a:lnSpc>
                <a:spcPct val="90000"/>
              </a:lnSpc>
            </a:pPr>
            <a:r>
              <a:rPr lang="en-US" sz="2400" dirty="0"/>
              <a:t>common </a:t>
            </a:r>
            <a:r>
              <a:rPr lang="en-US" sz="2400" dirty="0" err="1"/>
              <a:t>infratentorial</a:t>
            </a:r>
            <a:r>
              <a:rPr lang="en-US" sz="2400" dirty="0"/>
              <a:t> types:  </a:t>
            </a:r>
          </a:p>
          <a:p>
            <a:pPr lvl="2">
              <a:lnSpc>
                <a:spcPct val="90000"/>
              </a:lnSpc>
            </a:pPr>
            <a:r>
              <a:rPr lang="en-US" sz="2400" dirty="0" err="1"/>
              <a:t>cerebellar</a:t>
            </a:r>
            <a:r>
              <a:rPr lang="en-US" sz="2400" dirty="0"/>
              <a:t> </a:t>
            </a:r>
            <a:r>
              <a:rPr lang="en-US" sz="2400" dirty="0" err="1"/>
              <a:t>astrocytoma</a:t>
            </a:r>
            <a:endParaRPr lang="en-US" sz="2400" dirty="0"/>
          </a:p>
          <a:p>
            <a:pPr lvl="2">
              <a:lnSpc>
                <a:spcPct val="90000"/>
              </a:lnSpc>
            </a:pPr>
            <a:r>
              <a:rPr lang="en-US" sz="2400" dirty="0" err="1"/>
              <a:t>ependymoma</a:t>
            </a:r>
            <a:endParaRPr lang="en-US" sz="2400" dirty="0"/>
          </a:p>
          <a:p>
            <a:pPr lvl="2">
              <a:lnSpc>
                <a:spcPct val="90000"/>
              </a:lnSpc>
            </a:pPr>
            <a:r>
              <a:rPr lang="en-US" sz="2400" dirty="0" err="1"/>
              <a:t>medulloblastoma</a:t>
            </a:r>
            <a:endParaRPr lang="en-US" sz="2400" dirty="0"/>
          </a:p>
          <a:p>
            <a:pPr lvl="2">
              <a:lnSpc>
                <a:spcPct val="90000"/>
              </a:lnSpc>
            </a:pPr>
            <a:r>
              <a:rPr lang="en-US" sz="2400" dirty="0"/>
              <a:t>brainstem / </a:t>
            </a:r>
            <a:r>
              <a:rPr lang="en-US" sz="2400" dirty="0" err="1"/>
              <a:t>pontine</a:t>
            </a:r>
            <a:r>
              <a:rPr lang="en-US" sz="2400" dirty="0"/>
              <a:t> </a:t>
            </a:r>
            <a:r>
              <a:rPr lang="en-US" sz="2400" dirty="0" err="1"/>
              <a:t>glioma</a:t>
            </a:r>
            <a:r>
              <a:rPr lang="en-US" sz="2400" dirty="0"/>
              <a:t> (ICP elevation later in course)</a:t>
            </a:r>
          </a:p>
          <a:p>
            <a:pPr>
              <a:lnSpc>
                <a:spcPct val="90000"/>
              </a:lnSpc>
            </a:pPr>
            <a:r>
              <a:rPr lang="en-US" sz="2400" dirty="0">
                <a:solidFill>
                  <a:srgbClr val="FF00FF"/>
                </a:solidFill>
              </a:rPr>
              <a:t>Congenital </a:t>
            </a:r>
            <a:r>
              <a:rPr lang="en-US" sz="2400" dirty="0" err="1">
                <a:solidFill>
                  <a:srgbClr val="FF00FF"/>
                </a:solidFill>
              </a:rPr>
              <a:t>cerebellar</a:t>
            </a:r>
            <a:r>
              <a:rPr lang="en-US" sz="2400" dirty="0">
                <a:solidFill>
                  <a:srgbClr val="FF00FF"/>
                </a:solidFill>
              </a:rPr>
              <a:t> </a:t>
            </a:r>
            <a:r>
              <a:rPr lang="en-US" sz="2400" dirty="0" err="1">
                <a:solidFill>
                  <a:srgbClr val="FF00FF"/>
                </a:solidFill>
              </a:rPr>
              <a:t>hypoplasia</a:t>
            </a:r>
            <a:r>
              <a:rPr lang="en-US" sz="2400" dirty="0">
                <a:solidFill>
                  <a:srgbClr val="FF00FF"/>
                </a:solidFill>
              </a:rPr>
              <a:t> </a:t>
            </a:r>
          </a:p>
          <a:p>
            <a:pPr lvl="1">
              <a:lnSpc>
                <a:spcPct val="90000"/>
              </a:lnSpc>
            </a:pPr>
            <a:r>
              <a:rPr lang="en-US" sz="2400" dirty="0"/>
              <a:t>ataxia + </a:t>
            </a:r>
            <a:r>
              <a:rPr lang="en-US" sz="2400" dirty="0" err="1"/>
              <a:t>nystagmus</a:t>
            </a:r>
            <a:r>
              <a:rPr lang="en-US" sz="2400" dirty="0"/>
              <a:t> / dev delay / </a:t>
            </a:r>
            <a:r>
              <a:rPr lang="en-US" sz="2400" dirty="0" err="1"/>
              <a:t>hypotonia</a:t>
            </a:r>
            <a:endParaRPr lang="en-US" sz="2400" dirty="0"/>
          </a:p>
          <a:p>
            <a:pPr lvl="1">
              <a:lnSpc>
                <a:spcPct val="90000"/>
              </a:lnSpc>
            </a:pPr>
            <a:r>
              <a:rPr lang="en-US" sz="2400" dirty="0"/>
              <a:t>Dandy-Walker malformation, </a:t>
            </a:r>
            <a:r>
              <a:rPr lang="en-US" sz="2400" dirty="0" err="1"/>
              <a:t>Chiari</a:t>
            </a:r>
            <a:r>
              <a:rPr lang="en-US" sz="2400" dirty="0"/>
              <a:t> malformation</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6"/>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False"/>
  <p:tag name="DISPLAYNAME" val="True"/>
  <p:tag name="PRRESPONSE7" val="4"/>
  <p:tag name="POLLINGCYCLE" val="2"/>
  <p:tag name="STDCHART" val="1"/>
  <p:tag name="RESPTABLESTYLE" val="-1"/>
  <p:tag name="CUSTOMCELLBACKCOLOR1" val="-657956"/>
  <p:tag name="PRRESPONSE4" val="7"/>
  <p:tag name="ADVANCEDSETTINGSVIEW" val="False"/>
  <p:tag name="DELIMITERS" val="3.1"/>
  <p:tag name="TPFULLVERSION" val="4.2.4.1012"/>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Network">
  <a:themeElements>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sng" strike="noStrike" cap="none" normalizeH="0" baseline="0" smtClean="0">
            <a:ln>
              <a:noFill/>
            </a:ln>
            <a:solidFill>
              <a:schemeClr val="tx1"/>
            </a:solidFill>
            <a:effectLst/>
            <a:latin typeface="Arial"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2154</TotalTime>
  <Words>8075</Words>
  <Application>Microsoft Office PowerPoint</Application>
  <PresentationFormat>On-screen Show (4:3)</PresentationFormat>
  <Paragraphs>1470</Paragraphs>
  <Slides>145</Slides>
  <Notes>145</Notes>
  <HiddenSlides>0</HiddenSlides>
  <MMClips>0</MMClips>
  <ScaleCrop>false</ScaleCrop>
  <HeadingPairs>
    <vt:vector size="4" baseType="variant">
      <vt:variant>
        <vt:lpstr>Theme</vt:lpstr>
      </vt:variant>
      <vt:variant>
        <vt:i4>2</vt:i4>
      </vt:variant>
      <vt:variant>
        <vt:lpstr>Slide Titles</vt:lpstr>
      </vt:variant>
      <vt:variant>
        <vt:i4>145</vt:i4>
      </vt:variant>
    </vt:vector>
  </HeadingPairs>
  <TitlesOfParts>
    <vt:vector size="147" baseType="lpstr">
      <vt:lpstr>Network</vt:lpstr>
      <vt:lpstr>Custom Design</vt:lpstr>
      <vt:lpstr>Pediatric Neurology Multi-topic Review and Questions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Seizures and Epilepsy</vt:lpstr>
      <vt:lpstr>Epidemiology of Seizures and Epilepsy</vt:lpstr>
      <vt:lpstr>Epidemiology of Seizures and Epilepsy</vt:lpstr>
      <vt:lpstr>Neonatal Seizures (not epilepsy)</vt:lpstr>
      <vt:lpstr>Neonatal Seizures (may progress to epilepsy)</vt:lpstr>
      <vt:lpstr>Febrile Seizures (not epilepsy)</vt:lpstr>
      <vt:lpstr>Treatment of Febrile Seizures (not epilepsy)</vt:lpstr>
      <vt:lpstr>Infantile Spasms (West Syndrome) –  a severe epilepsy</vt:lpstr>
      <vt:lpstr>Infantile spasms</vt:lpstr>
      <vt:lpstr>Lennox-Gastaut Syndrome – a severe epilepsy</vt:lpstr>
      <vt:lpstr>Childhood Absence (Petit Mal) Epilepsy   a genetically predetermined generalized  epilepsy = a ‘primary generalized’ epilepsy </vt:lpstr>
      <vt:lpstr>Childhood Absence (Petit Mal) Epilepsy (continued)</vt:lpstr>
      <vt:lpstr>Juvenile Absence Epilepsy (another ‘primary generalized’ epilepsy)</vt:lpstr>
      <vt:lpstr>Juvenile Myoclonic Epilepsy (JME) (another ‘primary generalized’ epilepsy)</vt:lpstr>
      <vt:lpstr>Juvenile Myoclonic Epilepsy (JME) (continued)</vt:lpstr>
      <vt:lpstr>Benign Rolandic Epilepsy (a genetically predetermined focal epilepsy)</vt:lpstr>
      <vt:lpstr>Benign Rolandic Epilepsy</vt:lpstr>
      <vt:lpstr>Benign Rolandic Epilepsy</vt:lpstr>
      <vt:lpstr>Other Epilepsy Syndromes</vt:lpstr>
      <vt:lpstr>Other Epilepsy Syndromes</vt:lpstr>
      <vt:lpstr>Complex Partial Epilepsy</vt:lpstr>
      <vt:lpstr>Differentiating “Staring” Seizures</vt:lpstr>
      <vt:lpstr>Spells that mimic seizures</vt:lpstr>
      <vt:lpstr>Medical triggers of seizures (acute symptomatic seizures)</vt:lpstr>
      <vt:lpstr>Treatment of epileptic seizures</vt:lpstr>
      <vt:lpstr>Classic side effects of AEDs</vt:lpstr>
      <vt:lpstr>Status Epilepticus</vt:lpstr>
      <vt:lpstr>Slide 55</vt:lpstr>
      <vt:lpstr>Slide 56</vt:lpstr>
      <vt:lpstr>A. Spinal muscular atrophy (SMA)</vt:lpstr>
      <vt:lpstr>Slide 58</vt:lpstr>
      <vt:lpstr>Slide 59</vt:lpstr>
      <vt:lpstr>B.  Poliomyelitis (infantile paralysis)</vt:lpstr>
      <vt:lpstr>Slide 61</vt:lpstr>
      <vt:lpstr>A.  Guillain-Barre Syndrome (GBS)</vt:lpstr>
      <vt:lpstr>Guillain-Barre Syndrome (GBS)</vt:lpstr>
      <vt:lpstr>Slide 64</vt:lpstr>
      <vt:lpstr>B.   Charcot-Marie-Tooth (CMT) Disease</vt:lpstr>
      <vt:lpstr>Slide 66</vt:lpstr>
      <vt:lpstr>Slide 67</vt:lpstr>
      <vt:lpstr>Slide 68</vt:lpstr>
      <vt:lpstr>A.   Myasthenia Gravis (MG) – 3 forms</vt:lpstr>
      <vt:lpstr>                                 Autoimmune MG</vt:lpstr>
      <vt:lpstr>Autoimmune MG</vt:lpstr>
      <vt:lpstr>B.   Infant Botulism (6  weeks – 6 months)</vt:lpstr>
      <vt:lpstr>Infant Botulism</vt:lpstr>
      <vt:lpstr>Slide 74</vt:lpstr>
      <vt:lpstr>Muscular Dystrophy</vt:lpstr>
      <vt:lpstr>Slide 76</vt:lpstr>
      <vt:lpstr>Slide 77</vt:lpstr>
      <vt:lpstr>Slide 78</vt:lpstr>
      <vt:lpstr>Slide 79</vt:lpstr>
      <vt:lpstr>Slide 80</vt:lpstr>
      <vt:lpstr>Radiology / Picture Book Review</vt:lpstr>
      <vt:lpstr>Slide 82</vt:lpstr>
      <vt:lpstr>Slide 83</vt:lpstr>
      <vt:lpstr>Slide 84</vt:lpstr>
      <vt:lpstr>Slide 85</vt:lpstr>
      <vt:lpstr>Slide 86</vt:lpstr>
      <vt:lpstr>Slide 87</vt:lpstr>
      <vt:lpstr>Slide 88</vt:lpstr>
      <vt:lpstr>Slide 89</vt:lpstr>
      <vt:lpstr>Slide 90</vt:lpstr>
      <vt:lpstr>Slide 91</vt:lpstr>
      <vt:lpstr>Slide 92</vt:lpstr>
      <vt:lpstr>Ataxia (diagnosed by the timeline of symptoms)</vt:lpstr>
      <vt:lpstr>ACUTE ATAXIA</vt:lpstr>
      <vt:lpstr>ACUTE ATAXIA</vt:lpstr>
      <vt:lpstr>EPISODIC / RECURRENT ATAXIA</vt:lpstr>
      <vt:lpstr>EPISODIC / RECURRENT ATAXIA</vt:lpstr>
      <vt:lpstr>CHRONIC OR PROGRESSIVE ATAXIA</vt:lpstr>
      <vt:lpstr>CHRONIC OR PROGRESSIVE ATAXIA</vt:lpstr>
      <vt:lpstr>Slide 100</vt:lpstr>
      <vt:lpstr>CHRONIC OR PROGRESSIVE ATAXIA</vt:lpstr>
      <vt:lpstr>CHRONIC OR PROGRESSIVE ATAXIA</vt:lpstr>
      <vt:lpstr>Neurocutaneous Syndromes</vt:lpstr>
      <vt:lpstr>Neurofibromatosis</vt:lpstr>
      <vt:lpstr>Neurofibromatosis</vt:lpstr>
      <vt:lpstr>Slide 106</vt:lpstr>
      <vt:lpstr>Slide 107</vt:lpstr>
      <vt:lpstr>Slide 108</vt:lpstr>
      <vt:lpstr>Tuberous Sclerosis</vt:lpstr>
      <vt:lpstr>Slide 110</vt:lpstr>
      <vt:lpstr>Slide 111</vt:lpstr>
      <vt:lpstr>Slide 112</vt:lpstr>
      <vt:lpstr>Sturge Weber</vt:lpstr>
      <vt:lpstr>Slide 114</vt:lpstr>
      <vt:lpstr>Slide 115</vt:lpstr>
      <vt:lpstr>Question 1:</vt:lpstr>
      <vt:lpstr>Slide 117</vt:lpstr>
      <vt:lpstr>Slide 118</vt:lpstr>
      <vt:lpstr>Question 2:</vt:lpstr>
      <vt:lpstr>Slide 120</vt:lpstr>
      <vt:lpstr>Slide 121</vt:lpstr>
      <vt:lpstr>Question 3:</vt:lpstr>
      <vt:lpstr>Slide 123</vt:lpstr>
      <vt:lpstr>Slide 124</vt:lpstr>
      <vt:lpstr>Question 4:</vt:lpstr>
      <vt:lpstr>Slide 126</vt:lpstr>
      <vt:lpstr>Slide 127</vt:lpstr>
      <vt:lpstr>Question 5:</vt:lpstr>
      <vt:lpstr>Slide 129</vt:lpstr>
      <vt:lpstr>Slide 130</vt:lpstr>
      <vt:lpstr>Question 6:</vt:lpstr>
      <vt:lpstr>Slide 132</vt:lpstr>
      <vt:lpstr>Slide 133</vt:lpstr>
      <vt:lpstr>Question 7:</vt:lpstr>
      <vt:lpstr>Slide 135</vt:lpstr>
      <vt:lpstr>Slide 136</vt:lpstr>
      <vt:lpstr>Question 8:</vt:lpstr>
      <vt:lpstr>Slide 138</vt:lpstr>
      <vt:lpstr>Slide 139</vt:lpstr>
      <vt:lpstr>Question 9:</vt:lpstr>
      <vt:lpstr>Slide 141</vt:lpstr>
      <vt:lpstr>Slide 142</vt:lpstr>
      <vt:lpstr>Question 10:</vt:lpstr>
      <vt:lpstr>Slide 144</vt:lpstr>
      <vt:lpstr>Slide 145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Neurology Review</dc:title>
  <dc:creator>Eric Lazar</dc:creator>
  <cp:lastModifiedBy>Atlantic Health</cp:lastModifiedBy>
  <cp:revision>891</cp:revision>
  <dcterms:created xsi:type="dcterms:W3CDTF">2008-04-08T00:37:22Z</dcterms:created>
  <dcterms:modified xsi:type="dcterms:W3CDTF">2011-05-22T16:11:05Z</dcterms:modified>
</cp:coreProperties>
</file>